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9"/>
  </p:notesMasterIdLst>
  <p:sldIdLst>
    <p:sldId id="256" r:id="rId2"/>
    <p:sldId id="528" r:id="rId3"/>
    <p:sldId id="529" r:id="rId4"/>
    <p:sldId id="531" r:id="rId5"/>
    <p:sldId id="532" r:id="rId6"/>
    <p:sldId id="537" r:id="rId7"/>
    <p:sldId id="533" r:id="rId8"/>
    <p:sldId id="538" r:id="rId9"/>
    <p:sldId id="500" r:id="rId10"/>
    <p:sldId id="496" r:id="rId11"/>
    <p:sldId id="535" r:id="rId12"/>
    <p:sldId id="541" r:id="rId13"/>
    <p:sldId id="513" r:id="rId14"/>
    <p:sldId id="536" r:id="rId15"/>
    <p:sldId id="509" r:id="rId16"/>
    <p:sldId id="511" r:id="rId17"/>
    <p:sldId id="510" r:id="rId18"/>
    <p:sldId id="501" r:id="rId19"/>
    <p:sldId id="502" r:id="rId20"/>
    <p:sldId id="503" r:id="rId21"/>
    <p:sldId id="524" r:id="rId22"/>
    <p:sldId id="539" r:id="rId23"/>
    <p:sldId id="506" r:id="rId24"/>
    <p:sldId id="515" r:id="rId25"/>
    <p:sldId id="525" r:id="rId26"/>
    <p:sldId id="512" r:id="rId27"/>
    <p:sldId id="507" r:id="rId28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4A7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73" autoAdjust="0"/>
    <p:restoredTop sz="92127" autoAdjust="0"/>
  </p:normalViewPr>
  <p:slideViewPr>
    <p:cSldViewPr>
      <p:cViewPr varScale="1">
        <p:scale>
          <a:sx n="74" d="100"/>
          <a:sy n="74" d="100"/>
        </p:scale>
        <p:origin x="95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6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644" y="-96"/>
      </p:cViewPr>
      <p:guideLst>
        <p:guide orient="horz" pos="3132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ja-JP" altLang="en-US" dirty="0" smtClean="0"/>
              <a:t>周囲の仲間の数（評価値）</a:t>
            </a:r>
            <a:endParaRPr lang="ja-JP" altLang="en-US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一つの群れの個体数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１～１０</c:v>
                </c:pt>
                <c:pt idx="1">
                  <c:v>１０～２０</c:v>
                </c:pt>
                <c:pt idx="2">
                  <c:v>２０～３０</c:v>
                </c:pt>
                <c:pt idx="3">
                  <c:v>３０～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8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86-4F74-B4F3-CCFD4CF750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42116112"/>
        <c:axId val="370019000"/>
      </c:barChart>
      <c:catAx>
        <c:axId val="442116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70019000"/>
        <c:crosses val="autoZero"/>
        <c:auto val="1"/>
        <c:lblAlgn val="ctr"/>
        <c:lblOffset val="100"/>
        <c:noMultiLvlLbl val="0"/>
      </c:catAx>
      <c:valAx>
        <c:axId val="370019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421161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6967"/>
          </a:xfrm>
          <a:prstGeom prst="rect">
            <a:avLst/>
          </a:prstGeom>
        </p:spPr>
        <p:txBody>
          <a:bodyPr vert="horz" lIns="95671" tIns="47835" rIns="95671" bIns="4783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6967"/>
          </a:xfrm>
          <a:prstGeom prst="rect">
            <a:avLst/>
          </a:prstGeom>
        </p:spPr>
        <p:txBody>
          <a:bodyPr vert="horz" lIns="95671" tIns="47835" rIns="95671" bIns="47835" rtlCol="0"/>
          <a:lstStyle>
            <a:lvl1pPr algn="r">
              <a:defRPr sz="1200"/>
            </a:lvl1pPr>
          </a:lstStyle>
          <a:p>
            <a:fld id="{E89C2B21-EEA1-4BE2-A3D9-63B24D95986E}" type="datetimeFigureOut">
              <a:rPr kumimoji="1" lang="ja-JP" altLang="en-US" smtClean="0"/>
              <a:pPr/>
              <a:t>2018/11/28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71" tIns="47835" rIns="95671" bIns="47835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721" y="4721188"/>
            <a:ext cx="5445760" cy="4472702"/>
          </a:xfrm>
          <a:prstGeom prst="rect">
            <a:avLst/>
          </a:prstGeom>
        </p:spPr>
        <p:txBody>
          <a:bodyPr vert="horz" lIns="95671" tIns="47835" rIns="95671" bIns="47835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440648"/>
            <a:ext cx="2949786" cy="496967"/>
          </a:xfrm>
          <a:prstGeom prst="rect">
            <a:avLst/>
          </a:prstGeom>
        </p:spPr>
        <p:txBody>
          <a:bodyPr vert="horz" lIns="95671" tIns="47835" rIns="95671" bIns="4783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5839" y="9440648"/>
            <a:ext cx="2949786" cy="496967"/>
          </a:xfrm>
          <a:prstGeom prst="rect">
            <a:avLst/>
          </a:prstGeom>
        </p:spPr>
        <p:txBody>
          <a:bodyPr vert="horz" lIns="95671" tIns="47835" rIns="95671" bIns="47835" rtlCol="0" anchor="b"/>
          <a:lstStyle>
            <a:lvl1pPr algn="r">
              <a:defRPr sz="1200"/>
            </a:lvl1pPr>
          </a:lstStyle>
          <a:p>
            <a:fld id="{8BB5DC78-BF84-464D-9B47-1F2B5923108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024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5DC78-BF84-464D-9B47-1F2B5923108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023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922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0136"/>
            <a:fld id="{36302EC9-8B5A-405C-B140-3BE9811B054E}" type="slidenum">
              <a:rPr lang="en-US" altLang="ja-JP" smtClean="0">
                <a:latin typeface="Arial" pitchFamily="34" charset="0"/>
                <a:ea typeface="ＭＳ Ｐゴシック" pitchFamily="50" charset="-128"/>
              </a:rPr>
              <a:pPr defTabSz="960136"/>
              <a:t>6</a:t>
            </a:fld>
            <a:endParaRPr lang="en-US" altLang="ja-JP" dirty="0" smtClean="0">
              <a:latin typeface="Arial" pitchFamily="34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7620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-32" y="6637383"/>
            <a:ext cx="5019700" cy="220641"/>
          </a:xfrm>
        </p:spPr>
        <p:txBody>
          <a:bodyPr/>
          <a:lstStyle>
            <a:lvl1pPr algn="l">
              <a:defRPr sz="1200"/>
            </a:lvl1pPr>
          </a:lstStyle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5143504" y="6492875"/>
            <a:ext cx="804882" cy="365125"/>
          </a:xfrm>
        </p:spPr>
        <p:txBody>
          <a:bodyPr/>
          <a:lstStyle>
            <a:lvl1pPr algn="ctr">
              <a:defRPr/>
            </a:lvl1pPr>
          </a:lstStyle>
          <a:p>
            <a:fld id="{89FEDB56-3DBB-4D42-8D47-4EF56AB93C9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Copyright © 2012 KOZO KEIKAKU ENGINEERING Inc. All Rights Reserved. 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Copyright © 2012 KOZO KEIKAKU ENGINEERING Inc. All Rights Reserved. 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Copyright © 2012 KOZO KEIKAKU ENGINEERING Inc. All Rights Reserved. 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Copyright © 2012 KOZO KEIKAKU ENGINEERING Inc. All Rights Reserved. </a:t>
            </a:r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Copyright © 2012 KOZO KEIKAKU ENGINEERING Inc. All Rights Reserved. 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Copyright © 2012 KOZO KEIKAKU ENGINEERING Inc. All Rights Reserved. 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6357958"/>
            <a:ext cx="9144000" cy="50004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18900000" scaled="1"/>
            <a:tileRect/>
          </a:gra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0" y="6637383"/>
            <a:ext cx="601980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3981432" y="6356350"/>
            <a:ext cx="13049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DB56-3DBB-4D42-8D47-4EF56AB93C9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Text Box 13"/>
          <p:cNvSpPr txBox="1">
            <a:spLocks noChangeArrowheads="1"/>
          </p:cNvSpPr>
          <p:nvPr userDrawn="1"/>
        </p:nvSpPr>
        <p:spPr bwMode="auto">
          <a:xfrm>
            <a:off x="7286644" y="6500834"/>
            <a:ext cx="1785950" cy="29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0165" tIns="40083" rIns="80165" bIns="40083">
            <a:spAutoFit/>
          </a:bodyPr>
          <a:lstStyle/>
          <a:p>
            <a:pPr algn="r" defTabSz="801688"/>
            <a: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http</a:t>
            </a:r>
            <a:r>
              <a:rPr lang="en-US" altLang="ja-JP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://mas.kke.co.jp</a:t>
            </a:r>
            <a:endParaRPr lang="en-US" altLang="ja-JP" sz="1400" dirty="0">
              <a:solidFill>
                <a:schemeClr val="tx1">
                  <a:lumMod val="75000"/>
                  <a:lumOff val="25000"/>
                </a:schemeClr>
              </a:solidFill>
              <a:ea typeface="Osaka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6357958"/>
            <a:ext cx="9144000" cy="50004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18900000" scaled="1"/>
            <a:tileRect/>
          </a:gra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/>
          <p:cNvCxnSpPr/>
          <p:nvPr/>
        </p:nvCxnSpPr>
        <p:spPr>
          <a:xfrm>
            <a:off x="-32" y="3786190"/>
            <a:ext cx="9144000" cy="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6286512" y="6429396"/>
            <a:ext cx="2786082" cy="35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0165" tIns="40083" rIns="80165" bIns="40083">
            <a:spAutoFit/>
          </a:bodyPr>
          <a:lstStyle/>
          <a:p>
            <a:pPr algn="r" defTabSz="801688"/>
            <a:r>
              <a: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http</a:t>
            </a:r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://mas.kke.co.jp</a:t>
            </a:r>
            <a:endParaRPr lang="en-US" altLang="ja-JP" dirty="0">
              <a:solidFill>
                <a:schemeClr val="tx1">
                  <a:lumMod val="75000"/>
                  <a:lumOff val="25000"/>
                </a:schemeClr>
              </a:solidFill>
              <a:ea typeface="Osaka" pitchFamily="50" charset="-128"/>
            </a:endParaRP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-32" y="6615492"/>
            <a:ext cx="4153373" cy="242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0165" tIns="40083" rIns="80165" bIns="40083">
            <a:spAutoFit/>
          </a:bodyPr>
          <a:lstStyle/>
          <a:p>
            <a:pPr defTabSz="736600"/>
            <a:r>
              <a:rPr lang="en-US" altLang="ja-JP" sz="1050" dirty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</a:t>
            </a:r>
            <a:r>
              <a:rPr lang="en-US" altLang="ja-JP" sz="105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2012 </a:t>
            </a:r>
            <a:r>
              <a:rPr lang="en-US" altLang="ja-JP" sz="1050" dirty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KOZO KEIKAKU ENGINEERING Inc. All Rights Reserved. </a:t>
            </a:r>
          </a:p>
        </p:txBody>
      </p:sp>
      <p:pic>
        <p:nvPicPr>
          <p:cNvPr id="15" name="Picture 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5258" y="5512348"/>
            <a:ext cx="2856562" cy="428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タイトル 4"/>
          <p:cNvSpPr>
            <a:spLocks noGrp="1"/>
          </p:cNvSpPr>
          <p:nvPr>
            <p:ph type="ctrTitle"/>
          </p:nvPr>
        </p:nvSpPr>
        <p:spPr>
          <a:xfrm>
            <a:off x="685800" y="2822652"/>
            <a:ext cx="7772400" cy="963538"/>
          </a:xfrm>
        </p:spPr>
        <p:txBody>
          <a:bodyPr/>
          <a:lstStyle/>
          <a:p>
            <a:pPr lvl="0"/>
            <a:r>
              <a:rPr lang="ja-JP" altLang="en-US" dirty="0">
                <a:solidFill>
                  <a:srgbClr val="367A60"/>
                </a:solidFill>
                <a:latin typeface="Tahoma" pitchFamily="34" charset="0"/>
                <a:cs typeface="Tahoma" pitchFamily="34" charset="0"/>
              </a:rPr>
              <a:t>モデリング講習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ja-JP" altLang="en-US" dirty="0" smtClean="0">
                <a:latin typeface="HGS創英角ｺﾞｼｯｸUB"/>
                <a:ea typeface="HGS創英角ｺﾞｼｯｸUB"/>
                <a:cs typeface="HGS創英角ｺﾞｼｯｸUB"/>
              </a:rPr>
              <a:t>モデル化の注意点</a:t>
            </a:r>
            <a:endParaRPr kumimoji="1" lang="ja-JP" altLang="en-US" dirty="0"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3" y="2204864"/>
            <a:ext cx="8928993" cy="3816423"/>
          </a:xfrm>
        </p:spPr>
        <p:txBody>
          <a:bodyPr>
            <a:normAutofit/>
          </a:bodyPr>
          <a:lstStyle/>
          <a:p>
            <a:r>
              <a:rPr kumimoji="1"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モデルは一通りではない</a:t>
            </a:r>
            <a:endParaRPr kumimoji="1" lang="en-US" altLang="ja-JP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lvl="1"/>
            <a:r>
              <a:rPr lang="ja-JP" altLang="en-US" sz="2000" dirty="0">
                <a:latin typeface="HG丸ｺﾞｼｯｸM-PRO" pitchFamily="50" charset="-128"/>
                <a:ea typeface="HG丸ｺﾞｼｯｸM-PRO" pitchFamily="50" charset="-128"/>
              </a:rPr>
              <a:t>現実世界</a:t>
            </a: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の切り口によってさまざまなモデルが存在する</a:t>
            </a:r>
            <a:endParaRPr lang="en-US" altLang="ja-JP" sz="20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lvl="1"/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モデルの切り口はシミュレーションの目的によって異なる</a:t>
            </a:r>
            <a:endParaRPr lang="en-US" altLang="ja-JP" sz="20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20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marL="457200" lvl="1" indent="0">
              <a:buNone/>
            </a:pPr>
            <a:endParaRPr lang="en-US" altLang="ja-JP" sz="18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2000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grpSp>
        <p:nvGrpSpPr>
          <p:cNvPr id="142" name="グループ化 141"/>
          <p:cNvGrpSpPr/>
          <p:nvPr/>
        </p:nvGrpSpPr>
        <p:grpSpPr>
          <a:xfrm>
            <a:off x="5342675" y="116632"/>
            <a:ext cx="3672409" cy="2135137"/>
            <a:chOff x="5356445" y="1484714"/>
            <a:chExt cx="3730258" cy="2620989"/>
          </a:xfrm>
        </p:grpSpPr>
        <p:sp>
          <p:nvSpPr>
            <p:cNvPr id="140" name="上矢印 139"/>
            <p:cNvSpPr/>
            <p:nvPr/>
          </p:nvSpPr>
          <p:spPr>
            <a:xfrm>
              <a:off x="6808577" y="3499456"/>
              <a:ext cx="698196" cy="606247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上矢印 138"/>
            <p:cNvSpPr/>
            <p:nvPr/>
          </p:nvSpPr>
          <p:spPr>
            <a:xfrm rot="16200000" flipV="1">
              <a:off x="5358293" y="2608695"/>
              <a:ext cx="698196" cy="701892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7" name="グループ化 136"/>
            <p:cNvGrpSpPr/>
            <p:nvPr/>
          </p:nvGrpSpPr>
          <p:grpSpPr>
            <a:xfrm>
              <a:off x="5889987" y="2042962"/>
              <a:ext cx="2787738" cy="1620180"/>
              <a:chOff x="5220072" y="1196752"/>
              <a:chExt cx="3528392" cy="1802261"/>
            </a:xfrm>
          </p:grpSpPr>
          <p:sp>
            <p:nvSpPr>
              <p:cNvPr id="136" name="正方形/長方形 135"/>
              <p:cNvSpPr/>
              <p:nvPr/>
            </p:nvSpPr>
            <p:spPr>
              <a:xfrm>
                <a:off x="5940152" y="1196752"/>
                <a:ext cx="2787738" cy="143203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57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ローチャート: データ 129"/>
              <p:cNvSpPr/>
              <p:nvPr/>
            </p:nvSpPr>
            <p:spPr>
              <a:xfrm>
                <a:off x="5220072" y="1196752"/>
                <a:ext cx="3528392" cy="360040"/>
              </a:xfrm>
              <a:prstGeom prst="flowChartInputOutpu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ローチャート: データ 130"/>
              <p:cNvSpPr/>
              <p:nvPr/>
            </p:nvSpPr>
            <p:spPr>
              <a:xfrm>
                <a:off x="5220072" y="2636912"/>
                <a:ext cx="3528392" cy="360040"/>
              </a:xfrm>
              <a:prstGeom prst="flowChartInputOutput">
                <a:avLst/>
              </a:prstGeom>
              <a:solidFill>
                <a:schemeClr val="accent1">
                  <a:lumMod val="20000"/>
                  <a:lumOff val="80000"/>
                  <a:alpha val="37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ローチャート: データ 133"/>
              <p:cNvSpPr/>
              <p:nvPr/>
            </p:nvSpPr>
            <p:spPr>
              <a:xfrm rot="16200000" flipV="1">
                <a:off x="4700558" y="1738845"/>
                <a:ext cx="1779682" cy="740654"/>
              </a:xfrm>
              <a:prstGeom prst="flowChartInputOutput">
                <a:avLst/>
              </a:prstGeom>
              <a:solidFill>
                <a:schemeClr val="tx2">
                  <a:lumMod val="20000"/>
                  <a:lumOff val="80000"/>
                  <a:alpha val="5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" name="グループ化 167"/>
              <p:cNvGrpSpPr/>
              <p:nvPr/>
            </p:nvGrpSpPr>
            <p:grpSpPr>
              <a:xfrm>
                <a:off x="5364088" y="1865829"/>
                <a:ext cx="3168352" cy="627067"/>
                <a:chOff x="1259632" y="1268764"/>
                <a:chExt cx="4968552" cy="864092"/>
              </a:xfrm>
            </p:grpSpPr>
            <p:sp>
              <p:nvSpPr>
                <p:cNvPr id="16" name="平行四辺形 15"/>
                <p:cNvSpPr/>
                <p:nvPr/>
              </p:nvSpPr>
              <p:spPr bwMode="auto">
                <a:xfrm>
                  <a:off x="1259632" y="1484784"/>
                  <a:ext cx="4968552" cy="648072"/>
                </a:xfrm>
                <a:prstGeom prst="parallelogram">
                  <a:avLst>
                    <a:gd name="adj" fmla="val 163408"/>
                  </a:avLst>
                </a:prstGeom>
                <a:solidFill>
                  <a:schemeClr val="bg1">
                    <a:lumMod val="65000"/>
                  </a:schemeClr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 sz="14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17" name="フリーフォーム 16"/>
                <p:cNvSpPr/>
                <p:nvPr/>
              </p:nvSpPr>
              <p:spPr bwMode="auto">
                <a:xfrm flipH="1">
                  <a:off x="2411760" y="1484784"/>
                  <a:ext cx="812080" cy="648072"/>
                </a:xfrm>
                <a:custGeom>
                  <a:avLst/>
                  <a:gdLst>
                    <a:gd name="connsiteX0" fmla="*/ 0 w 700088"/>
                    <a:gd name="connsiteY0" fmla="*/ 0 h 661987"/>
                    <a:gd name="connsiteX1" fmla="*/ 166688 w 700088"/>
                    <a:gd name="connsiteY1" fmla="*/ 0 h 661987"/>
                    <a:gd name="connsiteX2" fmla="*/ 204788 w 700088"/>
                    <a:gd name="connsiteY2" fmla="*/ 95250 h 661987"/>
                    <a:gd name="connsiteX3" fmla="*/ 252413 w 700088"/>
                    <a:gd name="connsiteY3" fmla="*/ 209550 h 661987"/>
                    <a:gd name="connsiteX4" fmla="*/ 481013 w 700088"/>
                    <a:gd name="connsiteY4" fmla="*/ 509587 h 661987"/>
                    <a:gd name="connsiteX5" fmla="*/ 700088 w 700088"/>
                    <a:gd name="connsiteY5" fmla="*/ 661987 h 661987"/>
                    <a:gd name="connsiteX6" fmla="*/ 257175 w 700088"/>
                    <a:gd name="connsiteY6" fmla="*/ 647700 h 661987"/>
                    <a:gd name="connsiteX7" fmla="*/ 204788 w 700088"/>
                    <a:gd name="connsiteY7" fmla="*/ 481012 h 661987"/>
                    <a:gd name="connsiteX8" fmla="*/ 190500 w 700088"/>
                    <a:gd name="connsiteY8" fmla="*/ 376237 h 661987"/>
                    <a:gd name="connsiteX9" fmla="*/ 166688 w 700088"/>
                    <a:gd name="connsiteY9" fmla="*/ 223837 h 661987"/>
                    <a:gd name="connsiteX10" fmla="*/ 138113 w 700088"/>
                    <a:gd name="connsiteY10" fmla="*/ 57150 h 661987"/>
                    <a:gd name="connsiteX11" fmla="*/ 128588 w 700088"/>
                    <a:gd name="connsiteY11" fmla="*/ 14287 h 661987"/>
                    <a:gd name="connsiteX12" fmla="*/ 161925 w 700088"/>
                    <a:gd name="connsiteY12" fmla="*/ 0 h 661987"/>
                    <a:gd name="connsiteX13" fmla="*/ 161925 w 700088"/>
                    <a:gd name="connsiteY13" fmla="*/ 0 h 661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00088" h="661987">
                      <a:moveTo>
                        <a:pt x="0" y="0"/>
                      </a:moveTo>
                      <a:lnTo>
                        <a:pt x="166688" y="0"/>
                      </a:lnTo>
                      <a:lnTo>
                        <a:pt x="204788" y="95250"/>
                      </a:lnTo>
                      <a:lnTo>
                        <a:pt x="252413" y="209550"/>
                      </a:lnTo>
                      <a:lnTo>
                        <a:pt x="481013" y="509587"/>
                      </a:lnTo>
                      <a:lnTo>
                        <a:pt x="700088" y="661987"/>
                      </a:lnTo>
                      <a:lnTo>
                        <a:pt x="257175" y="647700"/>
                      </a:lnTo>
                      <a:lnTo>
                        <a:pt x="204788" y="481012"/>
                      </a:lnTo>
                      <a:lnTo>
                        <a:pt x="190500" y="376237"/>
                      </a:lnTo>
                      <a:lnTo>
                        <a:pt x="166688" y="223837"/>
                      </a:lnTo>
                      <a:lnTo>
                        <a:pt x="138113" y="57150"/>
                      </a:lnTo>
                      <a:lnTo>
                        <a:pt x="128588" y="14287"/>
                      </a:lnTo>
                      <a:lnTo>
                        <a:pt x="161925" y="0"/>
                      </a:lnTo>
                      <a:lnTo>
                        <a:pt x="161925" y="0"/>
                      </a:lnTo>
                    </a:path>
                  </a:pathLst>
                </a:custGeom>
                <a:solidFill>
                  <a:srgbClr val="CCECFF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 sz="14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grpSp>
              <p:nvGrpSpPr>
                <p:cNvPr id="18" name="グループ化 11"/>
                <p:cNvGrpSpPr/>
                <p:nvPr/>
              </p:nvGrpSpPr>
              <p:grpSpPr>
                <a:xfrm>
                  <a:off x="3995936" y="1484775"/>
                  <a:ext cx="288032" cy="215453"/>
                  <a:chOff x="4786314" y="3143248"/>
                  <a:chExt cx="500066" cy="357190"/>
                </a:xfrm>
              </p:grpSpPr>
              <p:sp>
                <p:nvSpPr>
                  <p:cNvPr id="126" name="正方形/長方形 125"/>
                  <p:cNvSpPr/>
                  <p:nvPr/>
                </p:nvSpPr>
                <p:spPr>
                  <a:xfrm>
                    <a:off x="4857752" y="3286124"/>
                    <a:ext cx="357190" cy="214314"/>
                  </a:xfrm>
                  <a:prstGeom prst="rect">
                    <a:avLst/>
                  </a:prstGeom>
                  <a:solidFill>
                    <a:srgbClr val="F79646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ja-JP" altLang="en-US" sz="1200" kern="0">
                      <a:solidFill>
                        <a:sysClr val="window" lastClr="FFFFFF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27" name="二等辺三角形 126"/>
                  <p:cNvSpPr/>
                  <p:nvPr/>
                </p:nvSpPr>
                <p:spPr>
                  <a:xfrm>
                    <a:off x="4786314" y="3143248"/>
                    <a:ext cx="500066" cy="142876"/>
                  </a:xfrm>
                  <a:prstGeom prst="triangle">
                    <a:avLst/>
                  </a:prstGeom>
                  <a:solidFill>
                    <a:srgbClr val="C0504D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ja-JP" altLang="en-US" sz="1200" kern="0">
                      <a:solidFill>
                        <a:sysClr val="window" lastClr="FFFFFF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28" name="正方形/長方形 127"/>
                  <p:cNvSpPr/>
                  <p:nvPr/>
                </p:nvSpPr>
                <p:spPr>
                  <a:xfrm>
                    <a:off x="4929190" y="3357562"/>
                    <a:ext cx="71438" cy="142876"/>
                  </a:xfrm>
                  <a:prstGeom prst="rect">
                    <a:avLst/>
                  </a:prstGeom>
                  <a:solidFill>
                    <a:srgbClr val="EEECE1">
                      <a:lumMod val="5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ja-JP" altLang="en-US" sz="1200" kern="0">
                      <a:solidFill>
                        <a:sysClr val="window" lastClr="FFFFFF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29" name="正方形/長方形 128"/>
                  <p:cNvSpPr/>
                  <p:nvPr/>
                </p:nvSpPr>
                <p:spPr>
                  <a:xfrm>
                    <a:off x="5072066" y="3357562"/>
                    <a:ext cx="71438" cy="71438"/>
                  </a:xfrm>
                  <a:prstGeom prst="rect">
                    <a:avLst/>
                  </a:prstGeom>
                  <a:solidFill>
                    <a:srgbClr val="4F81BD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ja-JP" altLang="en-US" sz="1200" kern="0">
                      <a:solidFill>
                        <a:sysClr val="window" lastClr="FFFFFF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</p:grpSp>
            <p:sp>
              <p:nvSpPr>
                <p:cNvPr id="19" name="フリーフォーム 18"/>
                <p:cNvSpPr/>
                <p:nvPr/>
              </p:nvSpPr>
              <p:spPr bwMode="auto">
                <a:xfrm>
                  <a:off x="2339752" y="1626604"/>
                  <a:ext cx="2918048" cy="371897"/>
                </a:xfrm>
                <a:custGeom>
                  <a:avLst/>
                  <a:gdLst>
                    <a:gd name="connsiteX0" fmla="*/ 0 w 2520950"/>
                    <a:gd name="connsiteY0" fmla="*/ 482600 h 482600"/>
                    <a:gd name="connsiteX1" fmla="*/ 349250 w 2520950"/>
                    <a:gd name="connsiteY1" fmla="*/ 330200 h 482600"/>
                    <a:gd name="connsiteX2" fmla="*/ 577850 w 2520950"/>
                    <a:gd name="connsiteY2" fmla="*/ 381000 h 482600"/>
                    <a:gd name="connsiteX3" fmla="*/ 876300 w 2520950"/>
                    <a:gd name="connsiteY3" fmla="*/ 260350 h 482600"/>
                    <a:gd name="connsiteX4" fmla="*/ 1835150 w 2520950"/>
                    <a:gd name="connsiteY4" fmla="*/ 234950 h 482600"/>
                    <a:gd name="connsiteX5" fmla="*/ 2520950 w 2520950"/>
                    <a:gd name="connsiteY5" fmla="*/ 0 h 48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0950" h="482600">
                      <a:moveTo>
                        <a:pt x="0" y="482600"/>
                      </a:moveTo>
                      <a:cubicBezTo>
                        <a:pt x="126471" y="414866"/>
                        <a:pt x="252942" y="347133"/>
                        <a:pt x="349250" y="330200"/>
                      </a:cubicBezTo>
                      <a:cubicBezTo>
                        <a:pt x="445558" y="313267"/>
                        <a:pt x="490008" y="392642"/>
                        <a:pt x="577850" y="381000"/>
                      </a:cubicBezTo>
                      <a:cubicBezTo>
                        <a:pt x="665692" y="369358"/>
                        <a:pt x="666750" y="284692"/>
                        <a:pt x="876300" y="260350"/>
                      </a:cubicBezTo>
                      <a:cubicBezTo>
                        <a:pt x="1085850" y="236008"/>
                        <a:pt x="1561042" y="278342"/>
                        <a:pt x="1835150" y="234950"/>
                      </a:cubicBezTo>
                      <a:cubicBezTo>
                        <a:pt x="2109258" y="191558"/>
                        <a:pt x="2315104" y="95779"/>
                        <a:pt x="2520950" y="0"/>
                      </a:cubicBezTo>
                    </a:path>
                  </a:pathLst>
                </a:custGeom>
                <a:noFill/>
                <a:ln w="57150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 sz="14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grpSp>
              <p:nvGrpSpPr>
                <p:cNvPr id="20" name="グループ化 19"/>
                <p:cNvGrpSpPr/>
                <p:nvPr/>
              </p:nvGrpSpPr>
              <p:grpSpPr>
                <a:xfrm>
                  <a:off x="3635896" y="1700799"/>
                  <a:ext cx="288032" cy="215453"/>
                  <a:chOff x="4786314" y="3143248"/>
                  <a:chExt cx="500066" cy="357190"/>
                </a:xfrm>
              </p:grpSpPr>
              <p:sp>
                <p:nvSpPr>
                  <p:cNvPr id="122" name="正方形/長方形 121"/>
                  <p:cNvSpPr/>
                  <p:nvPr/>
                </p:nvSpPr>
                <p:spPr>
                  <a:xfrm>
                    <a:off x="4857752" y="3286124"/>
                    <a:ext cx="357190" cy="214314"/>
                  </a:xfrm>
                  <a:prstGeom prst="rect">
                    <a:avLst/>
                  </a:prstGeom>
                  <a:solidFill>
                    <a:srgbClr val="F79646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ja-JP" altLang="en-US" sz="1200" kern="0">
                      <a:solidFill>
                        <a:sysClr val="window" lastClr="FFFFFF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23" name="二等辺三角形 122"/>
                  <p:cNvSpPr/>
                  <p:nvPr/>
                </p:nvSpPr>
                <p:spPr>
                  <a:xfrm>
                    <a:off x="4786314" y="3143248"/>
                    <a:ext cx="500066" cy="142876"/>
                  </a:xfrm>
                  <a:prstGeom prst="triangle">
                    <a:avLst/>
                  </a:prstGeom>
                  <a:solidFill>
                    <a:srgbClr val="C0504D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ja-JP" altLang="en-US" sz="1200" kern="0">
                      <a:solidFill>
                        <a:sysClr val="window" lastClr="FFFFFF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24" name="正方形/長方形 123"/>
                  <p:cNvSpPr/>
                  <p:nvPr/>
                </p:nvSpPr>
                <p:spPr>
                  <a:xfrm>
                    <a:off x="4929190" y="3357562"/>
                    <a:ext cx="71438" cy="142876"/>
                  </a:xfrm>
                  <a:prstGeom prst="rect">
                    <a:avLst/>
                  </a:prstGeom>
                  <a:solidFill>
                    <a:srgbClr val="EEECE1">
                      <a:lumMod val="5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ja-JP" altLang="en-US" sz="1200" kern="0">
                      <a:solidFill>
                        <a:sysClr val="window" lastClr="FFFFFF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25" name="正方形/長方形 124"/>
                  <p:cNvSpPr/>
                  <p:nvPr/>
                </p:nvSpPr>
                <p:spPr>
                  <a:xfrm>
                    <a:off x="5072066" y="3357562"/>
                    <a:ext cx="71438" cy="71438"/>
                  </a:xfrm>
                  <a:prstGeom prst="rect">
                    <a:avLst/>
                  </a:prstGeom>
                  <a:solidFill>
                    <a:srgbClr val="4F81BD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ja-JP" altLang="en-US" sz="1200" kern="0">
                      <a:solidFill>
                        <a:sysClr val="window" lastClr="FFFFFF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</p:grpSp>
            <p:sp>
              <p:nvSpPr>
                <p:cNvPr id="21" name="フリーフォーム 20"/>
                <p:cNvSpPr/>
                <p:nvPr/>
              </p:nvSpPr>
              <p:spPr bwMode="auto">
                <a:xfrm>
                  <a:off x="3495480" y="1650663"/>
                  <a:ext cx="210009" cy="371897"/>
                </a:xfrm>
                <a:custGeom>
                  <a:avLst/>
                  <a:gdLst>
                    <a:gd name="connsiteX0" fmla="*/ 3175 w 784225"/>
                    <a:gd name="connsiteY0" fmla="*/ 0 h 635000"/>
                    <a:gd name="connsiteX1" fmla="*/ 47625 w 784225"/>
                    <a:gd name="connsiteY1" fmla="*/ 184150 h 635000"/>
                    <a:gd name="connsiteX2" fmla="*/ 288925 w 784225"/>
                    <a:gd name="connsiteY2" fmla="*/ 450850 h 635000"/>
                    <a:gd name="connsiteX3" fmla="*/ 619125 w 784225"/>
                    <a:gd name="connsiteY3" fmla="*/ 565150 h 635000"/>
                    <a:gd name="connsiteX4" fmla="*/ 784225 w 784225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4225" h="635000">
                      <a:moveTo>
                        <a:pt x="3175" y="0"/>
                      </a:moveTo>
                      <a:cubicBezTo>
                        <a:pt x="1587" y="54504"/>
                        <a:pt x="0" y="109008"/>
                        <a:pt x="47625" y="184150"/>
                      </a:cubicBezTo>
                      <a:cubicBezTo>
                        <a:pt x="95250" y="259292"/>
                        <a:pt x="193675" y="387350"/>
                        <a:pt x="288925" y="450850"/>
                      </a:cubicBezTo>
                      <a:cubicBezTo>
                        <a:pt x="384175" y="514350"/>
                        <a:pt x="536575" y="534458"/>
                        <a:pt x="619125" y="565150"/>
                      </a:cubicBezTo>
                      <a:cubicBezTo>
                        <a:pt x="701675" y="595842"/>
                        <a:pt x="742950" y="615421"/>
                        <a:pt x="784225" y="63500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 sz="14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22" name="フリーフォーム 56"/>
                <p:cNvSpPr/>
                <p:nvPr/>
              </p:nvSpPr>
              <p:spPr bwMode="auto">
                <a:xfrm>
                  <a:off x="2224805" y="1592052"/>
                  <a:ext cx="249387" cy="371897"/>
                </a:xfrm>
                <a:custGeom>
                  <a:avLst/>
                  <a:gdLst>
                    <a:gd name="connsiteX0" fmla="*/ 0 w 647700"/>
                    <a:gd name="connsiteY0" fmla="*/ 19050 h 254000"/>
                    <a:gd name="connsiteX1" fmla="*/ 222250 w 647700"/>
                    <a:gd name="connsiteY1" fmla="*/ 25400 h 254000"/>
                    <a:gd name="connsiteX2" fmla="*/ 514350 w 647700"/>
                    <a:gd name="connsiteY2" fmla="*/ 171450 h 254000"/>
                    <a:gd name="connsiteX3" fmla="*/ 647700 w 647700"/>
                    <a:gd name="connsiteY3" fmla="*/ 254000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47700" h="254000">
                      <a:moveTo>
                        <a:pt x="0" y="19050"/>
                      </a:moveTo>
                      <a:cubicBezTo>
                        <a:pt x="68262" y="9525"/>
                        <a:pt x="136525" y="0"/>
                        <a:pt x="222250" y="25400"/>
                      </a:cubicBezTo>
                      <a:cubicBezTo>
                        <a:pt x="307975" y="50800"/>
                        <a:pt x="443442" y="133350"/>
                        <a:pt x="514350" y="171450"/>
                      </a:cubicBezTo>
                      <a:cubicBezTo>
                        <a:pt x="585258" y="209550"/>
                        <a:pt x="616479" y="231775"/>
                        <a:pt x="647700" y="25400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 sz="14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grpSp>
              <p:nvGrpSpPr>
                <p:cNvPr id="23" name="グループ化 57"/>
                <p:cNvGrpSpPr/>
                <p:nvPr/>
              </p:nvGrpSpPr>
              <p:grpSpPr>
                <a:xfrm>
                  <a:off x="4148336" y="1701369"/>
                  <a:ext cx="288032" cy="215453"/>
                  <a:chOff x="4786314" y="3143248"/>
                  <a:chExt cx="500066" cy="357190"/>
                </a:xfrm>
              </p:grpSpPr>
              <p:sp>
                <p:nvSpPr>
                  <p:cNvPr id="118" name="正方形/長方形 117"/>
                  <p:cNvSpPr/>
                  <p:nvPr/>
                </p:nvSpPr>
                <p:spPr>
                  <a:xfrm>
                    <a:off x="4857752" y="3286124"/>
                    <a:ext cx="357190" cy="214314"/>
                  </a:xfrm>
                  <a:prstGeom prst="rect">
                    <a:avLst/>
                  </a:prstGeom>
                  <a:solidFill>
                    <a:srgbClr val="F79646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ja-JP" altLang="en-US" sz="1200" kern="0">
                      <a:solidFill>
                        <a:sysClr val="window" lastClr="FFFFFF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19" name="二等辺三角形 118"/>
                  <p:cNvSpPr/>
                  <p:nvPr/>
                </p:nvSpPr>
                <p:spPr>
                  <a:xfrm>
                    <a:off x="4786314" y="3143248"/>
                    <a:ext cx="500066" cy="142876"/>
                  </a:xfrm>
                  <a:prstGeom prst="triangle">
                    <a:avLst/>
                  </a:prstGeom>
                  <a:solidFill>
                    <a:srgbClr val="C0504D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ja-JP" altLang="en-US" sz="1200" kern="0">
                      <a:solidFill>
                        <a:sysClr val="window" lastClr="FFFFFF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20" name="正方形/長方形 119"/>
                  <p:cNvSpPr/>
                  <p:nvPr/>
                </p:nvSpPr>
                <p:spPr>
                  <a:xfrm>
                    <a:off x="4929190" y="3357562"/>
                    <a:ext cx="71438" cy="142876"/>
                  </a:xfrm>
                  <a:prstGeom prst="rect">
                    <a:avLst/>
                  </a:prstGeom>
                  <a:solidFill>
                    <a:srgbClr val="EEECE1">
                      <a:lumMod val="5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ja-JP" altLang="en-US" sz="1200" kern="0">
                      <a:solidFill>
                        <a:sysClr val="window" lastClr="FFFFFF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21" name="正方形/長方形 120"/>
                  <p:cNvSpPr/>
                  <p:nvPr/>
                </p:nvSpPr>
                <p:spPr>
                  <a:xfrm>
                    <a:off x="5072066" y="3357562"/>
                    <a:ext cx="71438" cy="71438"/>
                  </a:xfrm>
                  <a:prstGeom prst="rect">
                    <a:avLst/>
                  </a:prstGeom>
                  <a:solidFill>
                    <a:srgbClr val="4F81BD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ja-JP" altLang="en-US" sz="1200" kern="0">
                      <a:solidFill>
                        <a:sysClr val="window" lastClr="FFFFFF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</p:grpSp>
            <p:grpSp>
              <p:nvGrpSpPr>
                <p:cNvPr id="24" name="グループ化 62"/>
                <p:cNvGrpSpPr/>
                <p:nvPr/>
              </p:nvGrpSpPr>
              <p:grpSpPr>
                <a:xfrm>
                  <a:off x="4427984" y="1844815"/>
                  <a:ext cx="288032" cy="215453"/>
                  <a:chOff x="4786314" y="3143248"/>
                  <a:chExt cx="500066" cy="357190"/>
                </a:xfrm>
              </p:grpSpPr>
              <p:sp>
                <p:nvSpPr>
                  <p:cNvPr id="114" name="正方形/長方形 113"/>
                  <p:cNvSpPr/>
                  <p:nvPr/>
                </p:nvSpPr>
                <p:spPr>
                  <a:xfrm>
                    <a:off x="4857752" y="3286124"/>
                    <a:ext cx="357190" cy="214314"/>
                  </a:xfrm>
                  <a:prstGeom prst="rect">
                    <a:avLst/>
                  </a:prstGeom>
                  <a:solidFill>
                    <a:srgbClr val="F79646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ja-JP" altLang="en-US" sz="1200" kern="0">
                      <a:solidFill>
                        <a:sysClr val="window" lastClr="FFFFFF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15" name="二等辺三角形 114"/>
                  <p:cNvSpPr/>
                  <p:nvPr/>
                </p:nvSpPr>
                <p:spPr>
                  <a:xfrm>
                    <a:off x="4786314" y="3143248"/>
                    <a:ext cx="500066" cy="142876"/>
                  </a:xfrm>
                  <a:prstGeom prst="triangle">
                    <a:avLst/>
                  </a:prstGeom>
                  <a:solidFill>
                    <a:srgbClr val="C0504D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ja-JP" altLang="en-US" sz="1200" kern="0">
                      <a:solidFill>
                        <a:sysClr val="window" lastClr="FFFFFF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16" name="正方形/長方形 115"/>
                  <p:cNvSpPr/>
                  <p:nvPr/>
                </p:nvSpPr>
                <p:spPr>
                  <a:xfrm>
                    <a:off x="4929190" y="3357562"/>
                    <a:ext cx="71438" cy="142876"/>
                  </a:xfrm>
                  <a:prstGeom prst="rect">
                    <a:avLst/>
                  </a:prstGeom>
                  <a:solidFill>
                    <a:srgbClr val="EEECE1">
                      <a:lumMod val="5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ja-JP" altLang="en-US" sz="1200" kern="0">
                      <a:solidFill>
                        <a:sysClr val="window" lastClr="FFFFFF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17" name="正方形/長方形 116"/>
                  <p:cNvSpPr/>
                  <p:nvPr/>
                </p:nvSpPr>
                <p:spPr>
                  <a:xfrm>
                    <a:off x="5072066" y="3357562"/>
                    <a:ext cx="71438" cy="71438"/>
                  </a:xfrm>
                  <a:prstGeom prst="rect">
                    <a:avLst/>
                  </a:prstGeom>
                  <a:solidFill>
                    <a:srgbClr val="4F81BD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ja-JP" altLang="en-US" sz="1200" kern="0">
                      <a:solidFill>
                        <a:sysClr val="window" lastClr="FFFFFF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</p:grpSp>
            <p:grpSp>
              <p:nvGrpSpPr>
                <p:cNvPr id="25" name="Group 68"/>
                <p:cNvGrpSpPr>
                  <a:grpSpLocks/>
                </p:cNvGrpSpPr>
                <p:nvPr/>
              </p:nvGrpSpPr>
              <p:grpSpPr bwMode="auto">
                <a:xfrm>
                  <a:off x="3203846" y="1628800"/>
                  <a:ext cx="291300" cy="214314"/>
                  <a:chOff x="822" y="3360"/>
                  <a:chExt cx="210" cy="143"/>
                </a:xfrm>
              </p:grpSpPr>
              <p:grpSp>
                <p:nvGrpSpPr>
                  <p:cNvPr id="82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822" y="3360"/>
                    <a:ext cx="206" cy="143"/>
                    <a:chOff x="505" y="2236"/>
                    <a:chExt cx="148" cy="94"/>
                  </a:xfrm>
                </p:grpSpPr>
                <p:sp>
                  <p:nvSpPr>
                    <p:cNvPr id="104" name="Freeform 70"/>
                    <p:cNvSpPr>
                      <a:spLocks/>
                    </p:cNvSpPr>
                    <p:nvPr/>
                  </p:nvSpPr>
                  <p:spPr bwMode="auto">
                    <a:xfrm>
                      <a:off x="505" y="2236"/>
                      <a:ext cx="148" cy="93"/>
                    </a:xfrm>
                    <a:custGeom>
                      <a:avLst/>
                      <a:gdLst>
                        <a:gd name="T0" fmla="*/ 132 w 148"/>
                        <a:gd name="T1" fmla="*/ 92 h 93"/>
                        <a:gd name="T2" fmla="*/ 24 w 148"/>
                        <a:gd name="T3" fmla="*/ 93 h 93"/>
                        <a:gd name="T4" fmla="*/ 10 w 148"/>
                        <a:gd name="T5" fmla="*/ 87 h 93"/>
                        <a:gd name="T6" fmla="*/ 1 w 148"/>
                        <a:gd name="T7" fmla="*/ 77 h 93"/>
                        <a:gd name="T8" fmla="*/ 0 w 148"/>
                        <a:gd name="T9" fmla="*/ 52 h 93"/>
                        <a:gd name="T10" fmla="*/ 8 w 148"/>
                        <a:gd name="T11" fmla="*/ 31 h 93"/>
                        <a:gd name="T12" fmla="*/ 32 w 148"/>
                        <a:gd name="T13" fmla="*/ 12 h 93"/>
                        <a:gd name="T14" fmla="*/ 60 w 148"/>
                        <a:gd name="T15" fmla="*/ 1 h 93"/>
                        <a:gd name="T16" fmla="*/ 85 w 148"/>
                        <a:gd name="T17" fmla="*/ 0 h 93"/>
                        <a:gd name="T18" fmla="*/ 101 w 148"/>
                        <a:gd name="T19" fmla="*/ 6 h 93"/>
                        <a:gd name="T20" fmla="*/ 116 w 148"/>
                        <a:gd name="T21" fmla="*/ 13 h 93"/>
                        <a:gd name="T22" fmla="*/ 127 w 148"/>
                        <a:gd name="T23" fmla="*/ 23 h 93"/>
                        <a:gd name="T24" fmla="*/ 136 w 148"/>
                        <a:gd name="T25" fmla="*/ 32 h 93"/>
                        <a:gd name="T26" fmla="*/ 143 w 148"/>
                        <a:gd name="T27" fmla="*/ 43 h 93"/>
                        <a:gd name="T28" fmla="*/ 148 w 148"/>
                        <a:gd name="T29" fmla="*/ 61 h 93"/>
                        <a:gd name="T30" fmla="*/ 145 w 148"/>
                        <a:gd name="T31" fmla="*/ 82 h 93"/>
                        <a:gd name="T32" fmla="*/ 132 w 148"/>
                        <a:gd name="T33" fmla="*/ 92 h 93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48"/>
                        <a:gd name="T52" fmla="*/ 0 h 93"/>
                        <a:gd name="T53" fmla="*/ 148 w 148"/>
                        <a:gd name="T54" fmla="*/ 93 h 93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48" h="93">
                          <a:moveTo>
                            <a:pt x="132" y="92"/>
                          </a:moveTo>
                          <a:lnTo>
                            <a:pt x="24" y="93"/>
                          </a:lnTo>
                          <a:lnTo>
                            <a:pt x="10" y="87"/>
                          </a:lnTo>
                          <a:lnTo>
                            <a:pt x="1" y="77"/>
                          </a:lnTo>
                          <a:lnTo>
                            <a:pt x="0" y="52"/>
                          </a:lnTo>
                          <a:lnTo>
                            <a:pt x="8" y="31"/>
                          </a:lnTo>
                          <a:lnTo>
                            <a:pt x="32" y="12"/>
                          </a:lnTo>
                          <a:lnTo>
                            <a:pt x="60" y="1"/>
                          </a:lnTo>
                          <a:lnTo>
                            <a:pt x="85" y="0"/>
                          </a:lnTo>
                          <a:lnTo>
                            <a:pt x="101" y="6"/>
                          </a:lnTo>
                          <a:lnTo>
                            <a:pt x="116" y="13"/>
                          </a:lnTo>
                          <a:lnTo>
                            <a:pt x="127" y="23"/>
                          </a:lnTo>
                          <a:lnTo>
                            <a:pt x="136" y="32"/>
                          </a:lnTo>
                          <a:lnTo>
                            <a:pt x="143" y="43"/>
                          </a:lnTo>
                          <a:lnTo>
                            <a:pt x="148" y="61"/>
                          </a:lnTo>
                          <a:lnTo>
                            <a:pt x="145" y="82"/>
                          </a:lnTo>
                          <a:lnTo>
                            <a:pt x="132" y="92"/>
                          </a:ln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  <p:sp>
                  <p:nvSpPr>
                    <p:cNvPr id="105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594" y="2242"/>
                      <a:ext cx="30" cy="48"/>
                    </a:xfrm>
                    <a:custGeom>
                      <a:avLst/>
                      <a:gdLst>
                        <a:gd name="T0" fmla="*/ 18 w 30"/>
                        <a:gd name="T1" fmla="*/ 5 h 48"/>
                        <a:gd name="T2" fmla="*/ 30 w 30"/>
                        <a:gd name="T3" fmla="*/ 14 h 48"/>
                        <a:gd name="T4" fmla="*/ 30 w 30"/>
                        <a:gd name="T5" fmla="*/ 33 h 48"/>
                        <a:gd name="T6" fmla="*/ 22 w 30"/>
                        <a:gd name="T7" fmla="*/ 48 h 48"/>
                        <a:gd name="T8" fmla="*/ 0 w 30"/>
                        <a:gd name="T9" fmla="*/ 29 h 48"/>
                        <a:gd name="T10" fmla="*/ 6 w 30"/>
                        <a:gd name="T11" fmla="*/ 15 h 48"/>
                        <a:gd name="T12" fmla="*/ 8 w 30"/>
                        <a:gd name="T13" fmla="*/ 0 h 48"/>
                        <a:gd name="T14" fmla="*/ 18 w 30"/>
                        <a:gd name="T15" fmla="*/ 5 h 48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30"/>
                        <a:gd name="T25" fmla="*/ 0 h 48"/>
                        <a:gd name="T26" fmla="*/ 30 w 30"/>
                        <a:gd name="T27" fmla="*/ 48 h 48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30" h="48">
                          <a:moveTo>
                            <a:pt x="18" y="5"/>
                          </a:moveTo>
                          <a:lnTo>
                            <a:pt x="30" y="14"/>
                          </a:lnTo>
                          <a:lnTo>
                            <a:pt x="30" y="33"/>
                          </a:lnTo>
                          <a:lnTo>
                            <a:pt x="22" y="48"/>
                          </a:lnTo>
                          <a:lnTo>
                            <a:pt x="0" y="29"/>
                          </a:lnTo>
                          <a:lnTo>
                            <a:pt x="6" y="15"/>
                          </a:lnTo>
                          <a:lnTo>
                            <a:pt x="8" y="0"/>
                          </a:lnTo>
                          <a:lnTo>
                            <a:pt x="18" y="5"/>
                          </a:ln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  <p:sp>
                  <p:nvSpPr>
                    <p:cNvPr id="106" name="Freeform 72"/>
                    <p:cNvSpPr>
                      <a:spLocks/>
                    </p:cNvSpPr>
                    <p:nvPr/>
                  </p:nvSpPr>
                  <p:spPr bwMode="auto">
                    <a:xfrm>
                      <a:off x="529" y="2245"/>
                      <a:ext cx="20" cy="41"/>
                    </a:xfrm>
                    <a:custGeom>
                      <a:avLst/>
                      <a:gdLst>
                        <a:gd name="T0" fmla="*/ 20 w 20"/>
                        <a:gd name="T1" fmla="*/ 0 h 41"/>
                        <a:gd name="T2" fmla="*/ 18 w 20"/>
                        <a:gd name="T3" fmla="*/ 14 h 41"/>
                        <a:gd name="T4" fmla="*/ 20 w 20"/>
                        <a:gd name="T5" fmla="*/ 24 h 41"/>
                        <a:gd name="T6" fmla="*/ 8 w 20"/>
                        <a:gd name="T7" fmla="*/ 41 h 41"/>
                        <a:gd name="T8" fmla="*/ 0 w 20"/>
                        <a:gd name="T9" fmla="*/ 23 h 41"/>
                        <a:gd name="T10" fmla="*/ 1 w 20"/>
                        <a:gd name="T11" fmla="*/ 6 h 41"/>
                        <a:gd name="T12" fmla="*/ 20 w 20"/>
                        <a:gd name="T13" fmla="*/ 0 h 41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20"/>
                        <a:gd name="T22" fmla="*/ 0 h 41"/>
                        <a:gd name="T23" fmla="*/ 20 w 20"/>
                        <a:gd name="T24" fmla="*/ 41 h 41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20" h="41">
                          <a:moveTo>
                            <a:pt x="20" y="0"/>
                          </a:moveTo>
                          <a:lnTo>
                            <a:pt x="18" y="14"/>
                          </a:lnTo>
                          <a:lnTo>
                            <a:pt x="20" y="24"/>
                          </a:lnTo>
                          <a:lnTo>
                            <a:pt x="8" y="41"/>
                          </a:lnTo>
                          <a:lnTo>
                            <a:pt x="0" y="23"/>
                          </a:lnTo>
                          <a:lnTo>
                            <a:pt x="1" y="6"/>
                          </a:lnTo>
                          <a:lnTo>
                            <a:pt x="20" y="0"/>
                          </a:ln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  <p:sp>
                  <p:nvSpPr>
                    <p:cNvPr id="107" name="Freeform 73"/>
                    <p:cNvSpPr>
                      <a:spLocks/>
                    </p:cNvSpPr>
                    <p:nvPr/>
                  </p:nvSpPr>
                  <p:spPr bwMode="auto">
                    <a:xfrm>
                      <a:off x="539" y="2271"/>
                      <a:ext cx="71" cy="19"/>
                    </a:xfrm>
                    <a:custGeom>
                      <a:avLst/>
                      <a:gdLst>
                        <a:gd name="T0" fmla="*/ 49 w 71"/>
                        <a:gd name="T1" fmla="*/ 0 h 19"/>
                        <a:gd name="T2" fmla="*/ 71 w 71"/>
                        <a:gd name="T3" fmla="*/ 19 h 19"/>
                        <a:gd name="T4" fmla="*/ 0 w 71"/>
                        <a:gd name="T5" fmla="*/ 17 h 19"/>
                        <a:gd name="T6" fmla="*/ 13 w 71"/>
                        <a:gd name="T7" fmla="*/ 3 h 19"/>
                        <a:gd name="T8" fmla="*/ 49 w 71"/>
                        <a:gd name="T9" fmla="*/ 0 h 1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1"/>
                        <a:gd name="T16" fmla="*/ 0 h 19"/>
                        <a:gd name="T17" fmla="*/ 71 w 71"/>
                        <a:gd name="T18" fmla="*/ 19 h 1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1" h="19">
                          <a:moveTo>
                            <a:pt x="49" y="0"/>
                          </a:moveTo>
                          <a:lnTo>
                            <a:pt x="71" y="19"/>
                          </a:lnTo>
                          <a:lnTo>
                            <a:pt x="0" y="17"/>
                          </a:lnTo>
                          <a:lnTo>
                            <a:pt x="13" y="3"/>
                          </a:lnTo>
                          <a:lnTo>
                            <a:pt x="49" y="0"/>
                          </a:ln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  <p:sp>
                  <p:nvSpPr>
                    <p:cNvPr id="108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571" y="2271"/>
                      <a:ext cx="3" cy="18"/>
                    </a:xfrm>
                    <a:custGeom>
                      <a:avLst/>
                      <a:gdLst>
                        <a:gd name="T0" fmla="*/ 3 w 3"/>
                        <a:gd name="T1" fmla="*/ 0 h 18"/>
                        <a:gd name="T2" fmla="*/ 1 w 3"/>
                        <a:gd name="T3" fmla="*/ 9 h 18"/>
                        <a:gd name="T4" fmla="*/ 0 w 3"/>
                        <a:gd name="T5" fmla="*/ 18 h 18"/>
                        <a:gd name="T6" fmla="*/ 0 60000 65536"/>
                        <a:gd name="T7" fmla="*/ 0 60000 65536"/>
                        <a:gd name="T8" fmla="*/ 0 60000 65536"/>
                        <a:gd name="T9" fmla="*/ 0 w 3"/>
                        <a:gd name="T10" fmla="*/ 0 h 18"/>
                        <a:gd name="T11" fmla="*/ 3 w 3"/>
                        <a:gd name="T12" fmla="*/ 18 h 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3" h="18">
                          <a:moveTo>
                            <a:pt x="3" y="0"/>
                          </a:moveTo>
                          <a:lnTo>
                            <a:pt x="1" y="9"/>
                          </a:lnTo>
                          <a:lnTo>
                            <a:pt x="0" y="18"/>
                          </a:lnTo>
                        </a:path>
                      </a:pathLst>
                    </a:cu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  <p:sp>
                  <p:nvSpPr>
                    <p:cNvPr id="109" name="Freeform 75"/>
                    <p:cNvSpPr>
                      <a:spLocks/>
                    </p:cNvSpPr>
                    <p:nvPr/>
                  </p:nvSpPr>
                  <p:spPr bwMode="auto">
                    <a:xfrm>
                      <a:off x="626" y="2296"/>
                      <a:ext cx="17" cy="14"/>
                    </a:xfrm>
                    <a:custGeom>
                      <a:avLst/>
                      <a:gdLst>
                        <a:gd name="T0" fmla="*/ 17 w 17"/>
                        <a:gd name="T1" fmla="*/ 7 h 14"/>
                        <a:gd name="T2" fmla="*/ 13 w 17"/>
                        <a:gd name="T3" fmla="*/ 14 h 14"/>
                        <a:gd name="T4" fmla="*/ 0 w 17"/>
                        <a:gd name="T5" fmla="*/ 5 h 14"/>
                        <a:gd name="T6" fmla="*/ 9 w 17"/>
                        <a:gd name="T7" fmla="*/ 0 h 14"/>
                        <a:gd name="T8" fmla="*/ 17 w 17"/>
                        <a:gd name="T9" fmla="*/ 7 h 1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7"/>
                        <a:gd name="T16" fmla="*/ 0 h 14"/>
                        <a:gd name="T17" fmla="*/ 17 w 17"/>
                        <a:gd name="T18" fmla="*/ 14 h 1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7" h="14">
                          <a:moveTo>
                            <a:pt x="17" y="7"/>
                          </a:moveTo>
                          <a:lnTo>
                            <a:pt x="13" y="14"/>
                          </a:lnTo>
                          <a:lnTo>
                            <a:pt x="0" y="5"/>
                          </a:lnTo>
                          <a:lnTo>
                            <a:pt x="9" y="0"/>
                          </a:lnTo>
                          <a:lnTo>
                            <a:pt x="17" y="7"/>
                          </a:ln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  <p:sp>
                  <p:nvSpPr>
                    <p:cNvPr id="110" name="Freeform 76"/>
                    <p:cNvSpPr>
                      <a:spLocks/>
                    </p:cNvSpPr>
                    <p:nvPr/>
                  </p:nvSpPr>
                  <p:spPr bwMode="auto">
                    <a:xfrm>
                      <a:off x="509" y="2292"/>
                      <a:ext cx="10" cy="16"/>
                    </a:xfrm>
                    <a:custGeom>
                      <a:avLst/>
                      <a:gdLst>
                        <a:gd name="T0" fmla="*/ 10 w 10"/>
                        <a:gd name="T1" fmla="*/ 5 h 16"/>
                        <a:gd name="T2" fmla="*/ 5 w 10"/>
                        <a:gd name="T3" fmla="*/ 16 h 16"/>
                        <a:gd name="T4" fmla="*/ 0 w 10"/>
                        <a:gd name="T5" fmla="*/ 0 h 16"/>
                        <a:gd name="T6" fmla="*/ 10 w 10"/>
                        <a:gd name="T7" fmla="*/ 5 h 16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0"/>
                        <a:gd name="T13" fmla="*/ 0 h 16"/>
                        <a:gd name="T14" fmla="*/ 10 w 10"/>
                        <a:gd name="T15" fmla="*/ 16 h 1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0" h="16">
                          <a:moveTo>
                            <a:pt x="10" y="5"/>
                          </a:moveTo>
                          <a:lnTo>
                            <a:pt x="5" y="16"/>
                          </a:lnTo>
                          <a:lnTo>
                            <a:pt x="0" y="0"/>
                          </a:lnTo>
                          <a:lnTo>
                            <a:pt x="10" y="5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  <p:grpSp>
                  <p:nvGrpSpPr>
                    <p:cNvPr id="111" name="Group 7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7" y="2305"/>
                      <a:ext cx="94" cy="25"/>
                      <a:chOff x="527" y="2305"/>
                      <a:chExt cx="94" cy="25"/>
                    </a:xfrm>
                  </p:grpSpPr>
                  <p:sp>
                    <p:nvSpPr>
                      <p:cNvPr id="112" name="Oval 7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00" y="2305"/>
                        <a:ext cx="21" cy="24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ja-JP" altLang="en-US" sz="1200">
                          <a:solidFill>
                            <a:srgbClr val="000000"/>
                          </a:solidFill>
                          <a:latin typeface="HG丸ｺﾞｼｯｸM-PRO" pitchFamily="50" charset="-128"/>
                          <a:ea typeface="HG丸ｺﾞｼｯｸM-PRO" pitchFamily="50" charset="-128"/>
                        </a:endParaRPr>
                      </a:p>
                    </p:txBody>
                  </p:sp>
                  <p:sp>
                    <p:nvSpPr>
                      <p:cNvPr id="113" name="Oval 7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27" y="2306"/>
                        <a:ext cx="21" cy="24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ja-JP" altLang="en-US" sz="1200">
                          <a:solidFill>
                            <a:srgbClr val="000000"/>
                          </a:solidFill>
                          <a:latin typeface="HG丸ｺﾞｼｯｸM-PRO" pitchFamily="50" charset="-128"/>
                          <a:ea typeface="HG丸ｺﾞｼｯｸM-PRO" pitchFamily="50" charset="-128"/>
                        </a:endParaRPr>
                      </a:p>
                    </p:txBody>
                  </p:sp>
                </p:grpSp>
              </p:grpSp>
              <p:sp>
                <p:nvSpPr>
                  <p:cNvPr id="83" name="Freeform 80"/>
                  <p:cNvSpPr>
                    <a:spLocks/>
                  </p:cNvSpPr>
                  <p:nvPr/>
                </p:nvSpPr>
                <p:spPr bwMode="auto">
                  <a:xfrm>
                    <a:off x="822" y="3360"/>
                    <a:ext cx="206" cy="141"/>
                  </a:xfrm>
                  <a:custGeom>
                    <a:avLst/>
                    <a:gdLst>
                      <a:gd name="T0" fmla="*/ 690 w 148"/>
                      <a:gd name="T1" fmla="*/ 735 h 93"/>
                      <a:gd name="T2" fmla="*/ 124 w 148"/>
                      <a:gd name="T3" fmla="*/ 744 h 93"/>
                      <a:gd name="T4" fmla="*/ 50 w 148"/>
                      <a:gd name="T5" fmla="*/ 696 h 93"/>
                      <a:gd name="T6" fmla="*/ 1 w 148"/>
                      <a:gd name="T7" fmla="*/ 616 h 93"/>
                      <a:gd name="T8" fmla="*/ 0 w 148"/>
                      <a:gd name="T9" fmla="*/ 418 h 93"/>
                      <a:gd name="T10" fmla="*/ 40 w 148"/>
                      <a:gd name="T11" fmla="*/ 249 h 93"/>
                      <a:gd name="T12" fmla="*/ 170 w 148"/>
                      <a:gd name="T13" fmla="*/ 94 h 93"/>
                      <a:gd name="T14" fmla="*/ 316 w 148"/>
                      <a:gd name="T15" fmla="*/ 12 h 93"/>
                      <a:gd name="T16" fmla="*/ 441 w 148"/>
                      <a:gd name="T17" fmla="*/ 0 h 93"/>
                      <a:gd name="T18" fmla="*/ 529 w 148"/>
                      <a:gd name="T19" fmla="*/ 49 h 93"/>
                      <a:gd name="T20" fmla="*/ 604 w 148"/>
                      <a:gd name="T21" fmla="*/ 103 h 93"/>
                      <a:gd name="T22" fmla="*/ 663 w 148"/>
                      <a:gd name="T23" fmla="*/ 183 h 93"/>
                      <a:gd name="T24" fmla="*/ 708 w 148"/>
                      <a:gd name="T25" fmla="*/ 258 h 93"/>
                      <a:gd name="T26" fmla="*/ 747 w 148"/>
                      <a:gd name="T27" fmla="*/ 344 h 93"/>
                      <a:gd name="T28" fmla="*/ 773 w 148"/>
                      <a:gd name="T29" fmla="*/ 485 h 93"/>
                      <a:gd name="T30" fmla="*/ 757 w 148"/>
                      <a:gd name="T31" fmla="*/ 655 h 93"/>
                      <a:gd name="T32" fmla="*/ 690 w 148"/>
                      <a:gd name="T33" fmla="*/ 735 h 93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148"/>
                      <a:gd name="T52" fmla="*/ 0 h 93"/>
                      <a:gd name="T53" fmla="*/ 148 w 148"/>
                      <a:gd name="T54" fmla="*/ 93 h 93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148" h="93">
                        <a:moveTo>
                          <a:pt x="132" y="92"/>
                        </a:moveTo>
                        <a:lnTo>
                          <a:pt x="24" y="93"/>
                        </a:lnTo>
                        <a:lnTo>
                          <a:pt x="10" y="87"/>
                        </a:lnTo>
                        <a:lnTo>
                          <a:pt x="1" y="77"/>
                        </a:lnTo>
                        <a:lnTo>
                          <a:pt x="0" y="52"/>
                        </a:lnTo>
                        <a:lnTo>
                          <a:pt x="8" y="31"/>
                        </a:lnTo>
                        <a:lnTo>
                          <a:pt x="32" y="12"/>
                        </a:lnTo>
                        <a:lnTo>
                          <a:pt x="60" y="1"/>
                        </a:lnTo>
                        <a:lnTo>
                          <a:pt x="85" y="0"/>
                        </a:lnTo>
                        <a:lnTo>
                          <a:pt x="101" y="6"/>
                        </a:lnTo>
                        <a:lnTo>
                          <a:pt x="116" y="13"/>
                        </a:lnTo>
                        <a:lnTo>
                          <a:pt x="127" y="23"/>
                        </a:lnTo>
                        <a:lnTo>
                          <a:pt x="136" y="32"/>
                        </a:lnTo>
                        <a:lnTo>
                          <a:pt x="143" y="43"/>
                        </a:lnTo>
                        <a:lnTo>
                          <a:pt x="148" y="61"/>
                        </a:lnTo>
                        <a:lnTo>
                          <a:pt x="145" y="82"/>
                        </a:lnTo>
                        <a:lnTo>
                          <a:pt x="132" y="92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84" name="Freeform 81"/>
                  <p:cNvSpPr>
                    <a:spLocks/>
                  </p:cNvSpPr>
                  <p:nvPr/>
                </p:nvSpPr>
                <p:spPr bwMode="auto">
                  <a:xfrm>
                    <a:off x="946" y="3369"/>
                    <a:ext cx="42" cy="73"/>
                  </a:xfrm>
                  <a:custGeom>
                    <a:avLst/>
                    <a:gdLst>
                      <a:gd name="T0" fmla="*/ 97 w 30"/>
                      <a:gd name="T1" fmla="*/ 41 h 48"/>
                      <a:gd name="T2" fmla="*/ 162 w 30"/>
                      <a:gd name="T3" fmla="*/ 114 h 48"/>
                      <a:gd name="T4" fmla="*/ 162 w 30"/>
                      <a:gd name="T5" fmla="*/ 268 h 48"/>
                      <a:gd name="T6" fmla="*/ 118 w 30"/>
                      <a:gd name="T7" fmla="*/ 391 h 48"/>
                      <a:gd name="T8" fmla="*/ 0 w 30"/>
                      <a:gd name="T9" fmla="*/ 236 h 48"/>
                      <a:gd name="T10" fmla="*/ 29 w 30"/>
                      <a:gd name="T11" fmla="*/ 123 h 48"/>
                      <a:gd name="T12" fmla="*/ 41 w 30"/>
                      <a:gd name="T13" fmla="*/ 0 h 48"/>
                      <a:gd name="T14" fmla="*/ 97 w 30"/>
                      <a:gd name="T15" fmla="*/ 41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0"/>
                      <a:gd name="T25" fmla="*/ 0 h 48"/>
                      <a:gd name="T26" fmla="*/ 30 w 30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0" h="48">
                        <a:moveTo>
                          <a:pt x="18" y="5"/>
                        </a:moveTo>
                        <a:lnTo>
                          <a:pt x="30" y="14"/>
                        </a:lnTo>
                        <a:lnTo>
                          <a:pt x="30" y="33"/>
                        </a:lnTo>
                        <a:lnTo>
                          <a:pt x="22" y="48"/>
                        </a:lnTo>
                        <a:lnTo>
                          <a:pt x="0" y="29"/>
                        </a:lnTo>
                        <a:lnTo>
                          <a:pt x="6" y="15"/>
                        </a:lnTo>
                        <a:lnTo>
                          <a:pt x="8" y="0"/>
                        </a:lnTo>
                        <a:lnTo>
                          <a:pt x="18" y="5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85" name="Freeform 82"/>
                  <p:cNvSpPr>
                    <a:spLocks/>
                  </p:cNvSpPr>
                  <p:nvPr/>
                </p:nvSpPr>
                <p:spPr bwMode="auto">
                  <a:xfrm>
                    <a:off x="855" y="3374"/>
                    <a:ext cx="28" cy="62"/>
                  </a:xfrm>
                  <a:custGeom>
                    <a:avLst/>
                    <a:gdLst>
                      <a:gd name="T0" fmla="*/ 108 w 20"/>
                      <a:gd name="T1" fmla="*/ 0 h 41"/>
                      <a:gd name="T2" fmla="*/ 97 w 20"/>
                      <a:gd name="T3" fmla="*/ 110 h 41"/>
                      <a:gd name="T4" fmla="*/ 108 w 20"/>
                      <a:gd name="T5" fmla="*/ 188 h 41"/>
                      <a:gd name="T6" fmla="*/ 41 w 20"/>
                      <a:gd name="T7" fmla="*/ 325 h 41"/>
                      <a:gd name="T8" fmla="*/ 0 w 20"/>
                      <a:gd name="T9" fmla="*/ 183 h 41"/>
                      <a:gd name="T10" fmla="*/ 1 w 20"/>
                      <a:gd name="T11" fmla="*/ 48 h 41"/>
                      <a:gd name="T12" fmla="*/ 108 w 20"/>
                      <a:gd name="T13" fmla="*/ 0 h 4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20"/>
                      <a:gd name="T22" fmla="*/ 0 h 41"/>
                      <a:gd name="T23" fmla="*/ 20 w 20"/>
                      <a:gd name="T24" fmla="*/ 41 h 41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20" h="41">
                        <a:moveTo>
                          <a:pt x="20" y="0"/>
                        </a:moveTo>
                        <a:lnTo>
                          <a:pt x="18" y="14"/>
                        </a:lnTo>
                        <a:lnTo>
                          <a:pt x="20" y="24"/>
                        </a:lnTo>
                        <a:lnTo>
                          <a:pt x="8" y="41"/>
                        </a:lnTo>
                        <a:lnTo>
                          <a:pt x="0" y="23"/>
                        </a:lnTo>
                        <a:lnTo>
                          <a:pt x="1" y="6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86" name="Freeform 83"/>
                  <p:cNvSpPr>
                    <a:spLocks/>
                  </p:cNvSpPr>
                  <p:nvPr/>
                </p:nvSpPr>
                <p:spPr bwMode="auto">
                  <a:xfrm>
                    <a:off x="869" y="3413"/>
                    <a:ext cx="99" cy="29"/>
                  </a:xfrm>
                  <a:custGeom>
                    <a:avLst/>
                    <a:gdLst>
                      <a:gd name="T0" fmla="*/ 257 w 71"/>
                      <a:gd name="T1" fmla="*/ 0 h 19"/>
                      <a:gd name="T2" fmla="*/ 374 w 71"/>
                      <a:gd name="T3" fmla="*/ 156 h 19"/>
                      <a:gd name="T4" fmla="*/ 0 w 71"/>
                      <a:gd name="T5" fmla="*/ 142 h 19"/>
                      <a:gd name="T6" fmla="*/ 68 w 71"/>
                      <a:gd name="T7" fmla="*/ 27 h 19"/>
                      <a:gd name="T8" fmla="*/ 257 w 71"/>
                      <a:gd name="T9" fmla="*/ 0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71"/>
                      <a:gd name="T16" fmla="*/ 0 h 19"/>
                      <a:gd name="T17" fmla="*/ 71 w 71"/>
                      <a:gd name="T18" fmla="*/ 19 h 1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71" h="19">
                        <a:moveTo>
                          <a:pt x="49" y="0"/>
                        </a:moveTo>
                        <a:lnTo>
                          <a:pt x="71" y="19"/>
                        </a:lnTo>
                        <a:lnTo>
                          <a:pt x="0" y="17"/>
                        </a:lnTo>
                        <a:lnTo>
                          <a:pt x="13" y="3"/>
                        </a:lnTo>
                        <a:lnTo>
                          <a:pt x="49" y="0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87" name="Freeform 84"/>
                  <p:cNvSpPr>
                    <a:spLocks/>
                  </p:cNvSpPr>
                  <p:nvPr/>
                </p:nvSpPr>
                <p:spPr bwMode="auto">
                  <a:xfrm>
                    <a:off x="914" y="3413"/>
                    <a:ext cx="4" cy="28"/>
                  </a:xfrm>
                  <a:custGeom>
                    <a:avLst/>
                    <a:gdLst>
                      <a:gd name="T0" fmla="*/ 12 w 3"/>
                      <a:gd name="T1" fmla="*/ 0 h 18"/>
                      <a:gd name="T2" fmla="*/ 1 w 3"/>
                      <a:gd name="T3" fmla="*/ 82 h 18"/>
                      <a:gd name="T4" fmla="*/ 0 w 3"/>
                      <a:gd name="T5" fmla="*/ 165 h 18"/>
                      <a:gd name="T6" fmla="*/ 0 60000 65536"/>
                      <a:gd name="T7" fmla="*/ 0 60000 65536"/>
                      <a:gd name="T8" fmla="*/ 0 60000 65536"/>
                      <a:gd name="T9" fmla="*/ 0 w 3"/>
                      <a:gd name="T10" fmla="*/ 0 h 18"/>
                      <a:gd name="T11" fmla="*/ 3 w 3"/>
                      <a:gd name="T12" fmla="*/ 18 h 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" h="18">
                        <a:moveTo>
                          <a:pt x="3" y="0"/>
                        </a:moveTo>
                        <a:lnTo>
                          <a:pt x="1" y="9"/>
                        </a:lnTo>
                        <a:lnTo>
                          <a:pt x="0" y="18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88" name="Freeform 85"/>
                  <p:cNvSpPr>
                    <a:spLocks/>
                  </p:cNvSpPr>
                  <p:nvPr/>
                </p:nvSpPr>
                <p:spPr bwMode="auto">
                  <a:xfrm>
                    <a:off x="990" y="3451"/>
                    <a:ext cx="24" cy="22"/>
                  </a:xfrm>
                  <a:custGeom>
                    <a:avLst/>
                    <a:gdLst>
                      <a:gd name="T0" fmla="*/ 96 w 17"/>
                      <a:gd name="T1" fmla="*/ 66 h 14"/>
                      <a:gd name="T2" fmla="*/ 69 w 17"/>
                      <a:gd name="T3" fmla="*/ 135 h 14"/>
                      <a:gd name="T4" fmla="*/ 0 w 17"/>
                      <a:gd name="T5" fmla="*/ 49 h 14"/>
                      <a:gd name="T6" fmla="*/ 49 w 17"/>
                      <a:gd name="T7" fmla="*/ 0 h 14"/>
                      <a:gd name="T8" fmla="*/ 96 w 17"/>
                      <a:gd name="T9" fmla="*/ 66 h 1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7"/>
                      <a:gd name="T16" fmla="*/ 0 h 14"/>
                      <a:gd name="T17" fmla="*/ 17 w 17"/>
                      <a:gd name="T18" fmla="*/ 14 h 1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7" h="14">
                        <a:moveTo>
                          <a:pt x="17" y="7"/>
                        </a:moveTo>
                        <a:lnTo>
                          <a:pt x="13" y="14"/>
                        </a:lnTo>
                        <a:lnTo>
                          <a:pt x="0" y="5"/>
                        </a:lnTo>
                        <a:lnTo>
                          <a:pt x="9" y="0"/>
                        </a:lnTo>
                        <a:lnTo>
                          <a:pt x="17" y="7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89" name="Freeform 86"/>
                  <p:cNvSpPr>
                    <a:spLocks/>
                  </p:cNvSpPr>
                  <p:nvPr/>
                </p:nvSpPr>
                <p:spPr bwMode="auto">
                  <a:xfrm>
                    <a:off x="828" y="3445"/>
                    <a:ext cx="13" cy="25"/>
                  </a:xfrm>
                  <a:custGeom>
                    <a:avLst/>
                    <a:gdLst>
                      <a:gd name="T0" fmla="*/ 38 w 10"/>
                      <a:gd name="T1" fmla="*/ 48 h 16"/>
                      <a:gd name="T2" fmla="*/ 21 w 10"/>
                      <a:gd name="T3" fmla="*/ 148 h 16"/>
                      <a:gd name="T4" fmla="*/ 0 w 10"/>
                      <a:gd name="T5" fmla="*/ 0 h 16"/>
                      <a:gd name="T6" fmla="*/ 38 w 10"/>
                      <a:gd name="T7" fmla="*/ 48 h 1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"/>
                      <a:gd name="T13" fmla="*/ 0 h 16"/>
                      <a:gd name="T14" fmla="*/ 10 w 10"/>
                      <a:gd name="T15" fmla="*/ 16 h 1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" h="16">
                        <a:moveTo>
                          <a:pt x="10" y="5"/>
                        </a:moveTo>
                        <a:lnTo>
                          <a:pt x="5" y="16"/>
                        </a:lnTo>
                        <a:lnTo>
                          <a:pt x="0" y="0"/>
                        </a:lnTo>
                        <a:lnTo>
                          <a:pt x="10" y="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grpSp>
                <p:nvGrpSpPr>
                  <p:cNvPr id="90" name="Group 87"/>
                  <p:cNvGrpSpPr>
                    <a:grpSpLocks/>
                  </p:cNvGrpSpPr>
                  <p:nvPr/>
                </p:nvGrpSpPr>
                <p:grpSpPr bwMode="auto">
                  <a:xfrm>
                    <a:off x="853" y="3465"/>
                    <a:ext cx="130" cy="38"/>
                    <a:chOff x="527" y="2305"/>
                    <a:chExt cx="94" cy="25"/>
                  </a:xfrm>
                </p:grpSpPr>
                <p:sp>
                  <p:nvSpPr>
                    <p:cNvPr id="102" name="Oval 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00" y="2305"/>
                      <a:ext cx="21" cy="2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  <p:sp>
                  <p:nvSpPr>
                    <p:cNvPr id="103" name="Oval 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7" y="2306"/>
                      <a:ext cx="21" cy="2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</p:grpSp>
              <p:sp>
                <p:nvSpPr>
                  <p:cNvPr id="91" name="Freeform 90"/>
                  <p:cNvSpPr>
                    <a:spLocks/>
                  </p:cNvSpPr>
                  <p:nvPr/>
                </p:nvSpPr>
                <p:spPr bwMode="auto">
                  <a:xfrm>
                    <a:off x="826" y="3360"/>
                    <a:ext cx="206" cy="141"/>
                  </a:xfrm>
                  <a:custGeom>
                    <a:avLst/>
                    <a:gdLst>
                      <a:gd name="T0" fmla="*/ 690 w 148"/>
                      <a:gd name="T1" fmla="*/ 735 h 93"/>
                      <a:gd name="T2" fmla="*/ 124 w 148"/>
                      <a:gd name="T3" fmla="*/ 744 h 93"/>
                      <a:gd name="T4" fmla="*/ 50 w 148"/>
                      <a:gd name="T5" fmla="*/ 696 h 93"/>
                      <a:gd name="T6" fmla="*/ 1 w 148"/>
                      <a:gd name="T7" fmla="*/ 616 h 93"/>
                      <a:gd name="T8" fmla="*/ 0 w 148"/>
                      <a:gd name="T9" fmla="*/ 418 h 93"/>
                      <a:gd name="T10" fmla="*/ 40 w 148"/>
                      <a:gd name="T11" fmla="*/ 249 h 93"/>
                      <a:gd name="T12" fmla="*/ 170 w 148"/>
                      <a:gd name="T13" fmla="*/ 94 h 93"/>
                      <a:gd name="T14" fmla="*/ 316 w 148"/>
                      <a:gd name="T15" fmla="*/ 12 h 93"/>
                      <a:gd name="T16" fmla="*/ 441 w 148"/>
                      <a:gd name="T17" fmla="*/ 0 h 93"/>
                      <a:gd name="T18" fmla="*/ 529 w 148"/>
                      <a:gd name="T19" fmla="*/ 49 h 93"/>
                      <a:gd name="T20" fmla="*/ 604 w 148"/>
                      <a:gd name="T21" fmla="*/ 103 h 93"/>
                      <a:gd name="T22" fmla="*/ 663 w 148"/>
                      <a:gd name="T23" fmla="*/ 183 h 93"/>
                      <a:gd name="T24" fmla="*/ 708 w 148"/>
                      <a:gd name="T25" fmla="*/ 258 h 93"/>
                      <a:gd name="T26" fmla="*/ 747 w 148"/>
                      <a:gd name="T27" fmla="*/ 344 h 93"/>
                      <a:gd name="T28" fmla="*/ 773 w 148"/>
                      <a:gd name="T29" fmla="*/ 485 h 93"/>
                      <a:gd name="T30" fmla="*/ 757 w 148"/>
                      <a:gd name="T31" fmla="*/ 655 h 93"/>
                      <a:gd name="T32" fmla="*/ 690 w 148"/>
                      <a:gd name="T33" fmla="*/ 735 h 93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148"/>
                      <a:gd name="T52" fmla="*/ 0 h 93"/>
                      <a:gd name="T53" fmla="*/ 148 w 148"/>
                      <a:gd name="T54" fmla="*/ 93 h 93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148" h="93">
                        <a:moveTo>
                          <a:pt x="132" y="92"/>
                        </a:moveTo>
                        <a:lnTo>
                          <a:pt x="24" y="93"/>
                        </a:lnTo>
                        <a:lnTo>
                          <a:pt x="10" y="87"/>
                        </a:lnTo>
                        <a:lnTo>
                          <a:pt x="1" y="77"/>
                        </a:lnTo>
                        <a:lnTo>
                          <a:pt x="0" y="52"/>
                        </a:lnTo>
                        <a:lnTo>
                          <a:pt x="8" y="31"/>
                        </a:lnTo>
                        <a:lnTo>
                          <a:pt x="32" y="12"/>
                        </a:lnTo>
                        <a:lnTo>
                          <a:pt x="60" y="1"/>
                        </a:lnTo>
                        <a:lnTo>
                          <a:pt x="85" y="0"/>
                        </a:lnTo>
                        <a:lnTo>
                          <a:pt x="101" y="6"/>
                        </a:lnTo>
                        <a:lnTo>
                          <a:pt x="116" y="13"/>
                        </a:lnTo>
                        <a:lnTo>
                          <a:pt x="127" y="23"/>
                        </a:lnTo>
                        <a:lnTo>
                          <a:pt x="136" y="32"/>
                        </a:lnTo>
                        <a:lnTo>
                          <a:pt x="143" y="43"/>
                        </a:lnTo>
                        <a:lnTo>
                          <a:pt x="148" y="61"/>
                        </a:lnTo>
                        <a:lnTo>
                          <a:pt x="145" y="82"/>
                        </a:lnTo>
                        <a:lnTo>
                          <a:pt x="132" y="92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92" name="Freeform 91"/>
                  <p:cNvSpPr>
                    <a:spLocks/>
                  </p:cNvSpPr>
                  <p:nvPr/>
                </p:nvSpPr>
                <p:spPr bwMode="auto">
                  <a:xfrm>
                    <a:off x="946" y="3369"/>
                    <a:ext cx="42" cy="73"/>
                  </a:xfrm>
                  <a:custGeom>
                    <a:avLst/>
                    <a:gdLst>
                      <a:gd name="T0" fmla="*/ 97 w 30"/>
                      <a:gd name="T1" fmla="*/ 41 h 48"/>
                      <a:gd name="T2" fmla="*/ 162 w 30"/>
                      <a:gd name="T3" fmla="*/ 114 h 48"/>
                      <a:gd name="T4" fmla="*/ 162 w 30"/>
                      <a:gd name="T5" fmla="*/ 268 h 48"/>
                      <a:gd name="T6" fmla="*/ 118 w 30"/>
                      <a:gd name="T7" fmla="*/ 391 h 48"/>
                      <a:gd name="T8" fmla="*/ 0 w 30"/>
                      <a:gd name="T9" fmla="*/ 236 h 48"/>
                      <a:gd name="T10" fmla="*/ 29 w 30"/>
                      <a:gd name="T11" fmla="*/ 123 h 48"/>
                      <a:gd name="T12" fmla="*/ 41 w 30"/>
                      <a:gd name="T13" fmla="*/ 0 h 48"/>
                      <a:gd name="T14" fmla="*/ 97 w 30"/>
                      <a:gd name="T15" fmla="*/ 41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0"/>
                      <a:gd name="T25" fmla="*/ 0 h 48"/>
                      <a:gd name="T26" fmla="*/ 30 w 30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0" h="48">
                        <a:moveTo>
                          <a:pt x="18" y="5"/>
                        </a:moveTo>
                        <a:lnTo>
                          <a:pt x="30" y="14"/>
                        </a:lnTo>
                        <a:lnTo>
                          <a:pt x="30" y="33"/>
                        </a:lnTo>
                        <a:lnTo>
                          <a:pt x="22" y="48"/>
                        </a:lnTo>
                        <a:lnTo>
                          <a:pt x="0" y="29"/>
                        </a:lnTo>
                        <a:lnTo>
                          <a:pt x="6" y="15"/>
                        </a:lnTo>
                        <a:lnTo>
                          <a:pt x="8" y="0"/>
                        </a:lnTo>
                        <a:lnTo>
                          <a:pt x="18" y="5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93" name="Freeform 92"/>
                  <p:cNvSpPr>
                    <a:spLocks/>
                  </p:cNvSpPr>
                  <p:nvPr/>
                </p:nvSpPr>
                <p:spPr bwMode="auto">
                  <a:xfrm>
                    <a:off x="855" y="3374"/>
                    <a:ext cx="28" cy="62"/>
                  </a:xfrm>
                  <a:custGeom>
                    <a:avLst/>
                    <a:gdLst>
                      <a:gd name="T0" fmla="*/ 108 w 20"/>
                      <a:gd name="T1" fmla="*/ 0 h 41"/>
                      <a:gd name="T2" fmla="*/ 97 w 20"/>
                      <a:gd name="T3" fmla="*/ 110 h 41"/>
                      <a:gd name="T4" fmla="*/ 108 w 20"/>
                      <a:gd name="T5" fmla="*/ 188 h 41"/>
                      <a:gd name="T6" fmla="*/ 41 w 20"/>
                      <a:gd name="T7" fmla="*/ 325 h 41"/>
                      <a:gd name="T8" fmla="*/ 0 w 20"/>
                      <a:gd name="T9" fmla="*/ 183 h 41"/>
                      <a:gd name="T10" fmla="*/ 1 w 20"/>
                      <a:gd name="T11" fmla="*/ 48 h 41"/>
                      <a:gd name="T12" fmla="*/ 108 w 20"/>
                      <a:gd name="T13" fmla="*/ 0 h 4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20"/>
                      <a:gd name="T22" fmla="*/ 0 h 41"/>
                      <a:gd name="T23" fmla="*/ 20 w 20"/>
                      <a:gd name="T24" fmla="*/ 41 h 41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20" h="41">
                        <a:moveTo>
                          <a:pt x="20" y="0"/>
                        </a:moveTo>
                        <a:lnTo>
                          <a:pt x="18" y="14"/>
                        </a:lnTo>
                        <a:lnTo>
                          <a:pt x="20" y="24"/>
                        </a:lnTo>
                        <a:lnTo>
                          <a:pt x="8" y="41"/>
                        </a:lnTo>
                        <a:lnTo>
                          <a:pt x="0" y="23"/>
                        </a:lnTo>
                        <a:lnTo>
                          <a:pt x="1" y="6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94" name="Freeform 93"/>
                  <p:cNvSpPr>
                    <a:spLocks/>
                  </p:cNvSpPr>
                  <p:nvPr/>
                </p:nvSpPr>
                <p:spPr bwMode="auto">
                  <a:xfrm>
                    <a:off x="869" y="3413"/>
                    <a:ext cx="99" cy="29"/>
                  </a:xfrm>
                  <a:custGeom>
                    <a:avLst/>
                    <a:gdLst>
                      <a:gd name="T0" fmla="*/ 257 w 71"/>
                      <a:gd name="T1" fmla="*/ 0 h 19"/>
                      <a:gd name="T2" fmla="*/ 374 w 71"/>
                      <a:gd name="T3" fmla="*/ 156 h 19"/>
                      <a:gd name="T4" fmla="*/ 0 w 71"/>
                      <a:gd name="T5" fmla="*/ 142 h 19"/>
                      <a:gd name="T6" fmla="*/ 68 w 71"/>
                      <a:gd name="T7" fmla="*/ 27 h 19"/>
                      <a:gd name="T8" fmla="*/ 257 w 71"/>
                      <a:gd name="T9" fmla="*/ 0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71"/>
                      <a:gd name="T16" fmla="*/ 0 h 19"/>
                      <a:gd name="T17" fmla="*/ 71 w 71"/>
                      <a:gd name="T18" fmla="*/ 19 h 1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71" h="19">
                        <a:moveTo>
                          <a:pt x="49" y="0"/>
                        </a:moveTo>
                        <a:lnTo>
                          <a:pt x="71" y="19"/>
                        </a:lnTo>
                        <a:lnTo>
                          <a:pt x="0" y="17"/>
                        </a:lnTo>
                        <a:lnTo>
                          <a:pt x="13" y="3"/>
                        </a:lnTo>
                        <a:lnTo>
                          <a:pt x="49" y="0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95" name="Freeform 94"/>
                  <p:cNvSpPr>
                    <a:spLocks/>
                  </p:cNvSpPr>
                  <p:nvPr/>
                </p:nvSpPr>
                <p:spPr bwMode="auto">
                  <a:xfrm>
                    <a:off x="914" y="3413"/>
                    <a:ext cx="4" cy="28"/>
                  </a:xfrm>
                  <a:custGeom>
                    <a:avLst/>
                    <a:gdLst>
                      <a:gd name="T0" fmla="*/ 12 w 3"/>
                      <a:gd name="T1" fmla="*/ 0 h 18"/>
                      <a:gd name="T2" fmla="*/ 1 w 3"/>
                      <a:gd name="T3" fmla="*/ 82 h 18"/>
                      <a:gd name="T4" fmla="*/ 0 w 3"/>
                      <a:gd name="T5" fmla="*/ 165 h 18"/>
                      <a:gd name="T6" fmla="*/ 0 60000 65536"/>
                      <a:gd name="T7" fmla="*/ 0 60000 65536"/>
                      <a:gd name="T8" fmla="*/ 0 60000 65536"/>
                      <a:gd name="T9" fmla="*/ 0 w 3"/>
                      <a:gd name="T10" fmla="*/ 0 h 18"/>
                      <a:gd name="T11" fmla="*/ 3 w 3"/>
                      <a:gd name="T12" fmla="*/ 18 h 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" h="18">
                        <a:moveTo>
                          <a:pt x="3" y="0"/>
                        </a:moveTo>
                        <a:lnTo>
                          <a:pt x="1" y="9"/>
                        </a:lnTo>
                        <a:lnTo>
                          <a:pt x="0" y="18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96" name="Freeform 95"/>
                  <p:cNvSpPr>
                    <a:spLocks/>
                  </p:cNvSpPr>
                  <p:nvPr/>
                </p:nvSpPr>
                <p:spPr bwMode="auto">
                  <a:xfrm>
                    <a:off x="990" y="3451"/>
                    <a:ext cx="24" cy="22"/>
                  </a:xfrm>
                  <a:custGeom>
                    <a:avLst/>
                    <a:gdLst>
                      <a:gd name="T0" fmla="*/ 96 w 17"/>
                      <a:gd name="T1" fmla="*/ 66 h 14"/>
                      <a:gd name="T2" fmla="*/ 69 w 17"/>
                      <a:gd name="T3" fmla="*/ 135 h 14"/>
                      <a:gd name="T4" fmla="*/ 0 w 17"/>
                      <a:gd name="T5" fmla="*/ 49 h 14"/>
                      <a:gd name="T6" fmla="*/ 49 w 17"/>
                      <a:gd name="T7" fmla="*/ 0 h 14"/>
                      <a:gd name="T8" fmla="*/ 96 w 17"/>
                      <a:gd name="T9" fmla="*/ 66 h 1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7"/>
                      <a:gd name="T16" fmla="*/ 0 h 14"/>
                      <a:gd name="T17" fmla="*/ 17 w 17"/>
                      <a:gd name="T18" fmla="*/ 14 h 1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7" h="14">
                        <a:moveTo>
                          <a:pt x="17" y="7"/>
                        </a:moveTo>
                        <a:lnTo>
                          <a:pt x="13" y="14"/>
                        </a:lnTo>
                        <a:lnTo>
                          <a:pt x="0" y="5"/>
                        </a:lnTo>
                        <a:lnTo>
                          <a:pt x="9" y="0"/>
                        </a:lnTo>
                        <a:lnTo>
                          <a:pt x="17" y="7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97" name="Freeform 96"/>
                  <p:cNvSpPr>
                    <a:spLocks/>
                  </p:cNvSpPr>
                  <p:nvPr/>
                </p:nvSpPr>
                <p:spPr bwMode="auto">
                  <a:xfrm>
                    <a:off x="828" y="3445"/>
                    <a:ext cx="13" cy="25"/>
                  </a:xfrm>
                  <a:custGeom>
                    <a:avLst/>
                    <a:gdLst>
                      <a:gd name="T0" fmla="*/ 38 w 10"/>
                      <a:gd name="T1" fmla="*/ 48 h 16"/>
                      <a:gd name="T2" fmla="*/ 21 w 10"/>
                      <a:gd name="T3" fmla="*/ 148 h 16"/>
                      <a:gd name="T4" fmla="*/ 0 w 10"/>
                      <a:gd name="T5" fmla="*/ 0 h 16"/>
                      <a:gd name="T6" fmla="*/ 38 w 10"/>
                      <a:gd name="T7" fmla="*/ 48 h 1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"/>
                      <a:gd name="T13" fmla="*/ 0 h 16"/>
                      <a:gd name="T14" fmla="*/ 10 w 10"/>
                      <a:gd name="T15" fmla="*/ 16 h 1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" h="16">
                        <a:moveTo>
                          <a:pt x="10" y="5"/>
                        </a:moveTo>
                        <a:lnTo>
                          <a:pt x="5" y="16"/>
                        </a:lnTo>
                        <a:lnTo>
                          <a:pt x="0" y="0"/>
                        </a:lnTo>
                        <a:lnTo>
                          <a:pt x="10" y="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98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954" y="3465"/>
                    <a:ext cx="29" cy="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99" name="Oval 98"/>
                  <p:cNvSpPr>
                    <a:spLocks noChangeArrowheads="1"/>
                  </p:cNvSpPr>
                  <p:nvPr/>
                </p:nvSpPr>
                <p:spPr bwMode="auto">
                  <a:xfrm>
                    <a:off x="853" y="3466"/>
                    <a:ext cx="29" cy="37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00" name="Oval 99"/>
                  <p:cNvSpPr>
                    <a:spLocks noChangeArrowheads="1"/>
                  </p:cNvSpPr>
                  <p:nvPr/>
                </p:nvSpPr>
                <p:spPr bwMode="auto">
                  <a:xfrm>
                    <a:off x="954" y="3465"/>
                    <a:ext cx="29" cy="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01" name="Oval 100"/>
                  <p:cNvSpPr>
                    <a:spLocks noChangeArrowheads="1"/>
                  </p:cNvSpPr>
                  <p:nvPr/>
                </p:nvSpPr>
                <p:spPr bwMode="auto">
                  <a:xfrm>
                    <a:off x="853" y="3466"/>
                    <a:ext cx="29" cy="37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</p:grpSp>
            <p:grpSp>
              <p:nvGrpSpPr>
                <p:cNvPr id="26" name="Group 68"/>
                <p:cNvGrpSpPr>
                  <a:grpSpLocks/>
                </p:cNvGrpSpPr>
                <p:nvPr/>
              </p:nvGrpSpPr>
              <p:grpSpPr bwMode="auto">
                <a:xfrm>
                  <a:off x="3851920" y="1844824"/>
                  <a:ext cx="285752" cy="214314"/>
                  <a:chOff x="822" y="3360"/>
                  <a:chExt cx="206" cy="143"/>
                </a:xfrm>
              </p:grpSpPr>
              <p:grpSp>
                <p:nvGrpSpPr>
                  <p:cNvPr id="50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822" y="3360"/>
                    <a:ext cx="206" cy="143"/>
                    <a:chOff x="505" y="2236"/>
                    <a:chExt cx="148" cy="94"/>
                  </a:xfrm>
                </p:grpSpPr>
                <p:sp>
                  <p:nvSpPr>
                    <p:cNvPr id="72" name="Freeform 70"/>
                    <p:cNvSpPr>
                      <a:spLocks/>
                    </p:cNvSpPr>
                    <p:nvPr/>
                  </p:nvSpPr>
                  <p:spPr bwMode="auto">
                    <a:xfrm>
                      <a:off x="505" y="2236"/>
                      <a:ext cx="148" cy="93"/>
                    </a:xfrm>
                    <a:custGeom>
                      <a:avLst/>
                      <a:gdLst>
                        <a:gd name="T0" fmla="*/ 132 w 148"/>
                        <a:gd name="T1" fmla="*/ 92 h 93"/>
                        <a:gd name="T2" fmla="*/ 24 w 148"/>
                        <a:gd name="T3" fmla="*/ 93 h 93"/>
                        <a:gd name="T4" fmla="*/ 10 w 148"/>
                        <a:gd name="T5" fmla="*/ 87 h 93"/>
                        <a:gd name="T6" fmla="*/ 1 w 148"/>
                        <a:gd name="T7" fmla="*/ 77 h 93"/>
                        <a:gd name="T8" fmla="*/ 0 w 148"/>
                        <a:gd name="T9" fmla="*/ 52 h 93"/>
                        <a:gd name="T10" fmla="*/ 8 w 148"/>
                        <a:gd name="T11" fmla="*/ 31 h 93"/>
                        <a:gd name="T12" fmla="*/ 32 w 148"/>
                        <a:gd name="T13" fmla="*/ 12 h 93"/>
                        <a:gd name="T14" fmla="*/ 60 w 148"/>
                        <a:gd name="T15" fmla="*/ 1 h 93"/>
                        <a:gd name="T16" fmla="*/ 85 w 148"/>
                        <a:gd name="T17" fmla="*/ 0 h 93"/>
                        <a:gd name="T18" fmla="*/ 101 w 148"/>
                        <a:gd name="T19" fmla="*/ 6 h 93"/>
                        <a:gd name="T20" fmla="*/ 116 w 148"/>
                        <a:gd name="T21" fmla="*/ 13 h 93"/>
                        <a:gd name="T22" fmla="*/ 127 w 148"/>
                        <a:gd name="T23" fmla="*/ 23 h 93"/>
                        <a:gd name="T24" fmla="*/ 136 w 148"/>
                        <a:gd name="T25" fmla="*/ 32 h 93"/>
                        <a:gd name="T26" fmla="*/ 143 w 148"/>
                        <a:gd name="T27" fmla="*/ 43 h 93"/>
                        <a:gd name="T28" fmla="*/ 148 w 148"/>
                        <a:gd name="T29" fmla="*/ 61 h 93"/>
                        <a:gd name="T30" fmla="*/ 145 w 148"/>
                        <a:gd name="T31" fmla="*/ 82 h 93"/>
                        <a:gd name="T32" fmla="*/ 132 w 148"/>
                        <a:gd name="T33" fmla="*/ 92 h 93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48"/>
                        <a:gd name="T52" fmla="*/ 0 h 93"/>
                        <a:gd name="T53" fmla="*/ 148 w 148"/>
                        <a:gd name="T54" fmla="*/ 93 h 93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48" h="93">
                          <a:moveTo>
                            <a:pt x="132" y="92"/>
                          </a:moveTo>
                          <a:lnTo>
                            <a:pt x="24" y="93"/>
                          </a:lnTo>
                          <a:lnTo>
                            <a:pt x="10" y="87"/>
                          </a:lnTo>
                          <a:lnTo>
                            <a:pt x="1" y="77"/>
                          </a:lnTo>
                          <a:lnTo>
                            <a:pt x="0" y="52"/>
                          </a:lnTo>
                          <a:lnTo>
                            <a:pt x="8" y="31"/>
                          </a:lnTo>
                          <a:lnTo>
                            <a:pt x="32" y="12"/>
                          </a:lnTo>
                          <a:lnTo>
                            <a:pt x="60" y="1"/>
                          </a:lnTo>
                          <a:lnTo>
                            <a:pt x="85" y="0"/>
                          </a:lnTo>
                          <a:lnTo>
                            <a:pt x="101" y="6"/>
                          </a:lnTo>
                          <a:lnTo>
                            <a:pt x="116" y="13"/>
                          </a:lnTo>
                          <a:lnTo>
                            <a:pt x="127" y="23"/>
                          </a:lnTo>
                          <a:lnTo>
                            <a:pt x="136" y="32"/>
                          </a:lnTo>
                          <a:lnTo>
                            <a:pt x="143" y="43"/>
                          </a:lnTo>
                          <a:lnTo>
                            <a:pt x="148" y="61"/>
                          </a:lnTo>
                          <a:lnTo>
                            <a:pt x="145" y="82"/>
                          </a:lnTo>
                          <a:lnTo>
                            <a:pt x="132" y="92"/>
                          </a:lnTo>
                          <a:close/>
                        </a:path>
                      </a:pathLst>
                    </a:custGeom>
                    <a:solidFill>
                      <a:srgbClr val="99CCFF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  <p:sp>
                  <p:nvSpPr>
                    <p:cNvPr id="73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594" y="2242"/>
                      <a:ext cx="30" cy="48"/>
                    </a:xfrm>
                    <a:custGeom>
                      <a:avLst/>
                      <a:gdLst>
                        <a:gd name="T0" fmla="*/ 18 w 30"/>
                        <a:gd name="T1" fmla="*/ 5 h 48"/>
                        <a:gd name="T2" fmla="*/ 30 w 30"/>
                        <a:gd name="T3" fmla="*/ 14 h 48"/>
                        <a:gd name="T4" fmla="*/ 30 w 30"/>
                        <a:gd name="T5" fmla="*/ 33 h 48"/>
                        <a:gd name="T6" fmla="*/ 22 w 30"/>
                        <a:gd name="T7" fmla="*/ 48 h 48"/>
                        <a:gd name="T8" fmla="*/ 0 w 30"/>
                        <a:gd name="T9" fmla="*/ 29 h 48"/>
                        <a:gd name="T10" fmla="*/ 6 w 30"/>
                        <a:gd name="T11" fmla="*/ 15 h 48"/>
                        <a:gd name="T12" fmla="*/ 8 w 30"/>
                        <a:gd name="T13" fmla="*/ 0 h 48"/>
                        <a:gd name="T14" fmla="*/ 18 w 30"/>
                        <a:gd name="T15" fmla="*/ 5 h 48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30"/>
                        <a:gd name="T25" fmla="*/ 0 h 48"/>
                        <a:gd name="T26" fmla="*/ 30 w 30"/>
                        <a:gd name="T27" fmla="*/ 48 h 48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30" h="48">
                          <a:moveTo>
                            <a:pt x="18" y="5"/>
                          </a:moveTo>
                          <a:lnTo>
                            <a:pt x="30" y="14"/>
                          </a:lnTo>
                          <a:lnTo>
                            <a:pt x="30" y="33"/>
                          </a:lnTo>
                          <a:lnTo>
                            <a:pt x="22" y="48"/>
                          </a:lnTo>
                          <a:lnTo>
                            <a:pt x="0" y="29"/>
                          </a:lnTo>
                          <a:lnTo>
                            <a:pt x="6" y="15"/>
                          </a:lnTo>
                          <a:lnTo>
                            <a:pt x="8" y="0"/>
                          </a:lnTo>
                          <a:lnTo>
                            <a:pt x="18" y="5"/>
                          </a:ln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  <p:sp>
                  <p:nvSpPr>
                    <p:cNvPr id="74" name="Freeform 72"/>
                    <p:cNvSpPr>
                      <a:spLocks/>
                    </p:cNvSpPr>
                    <p:nvPr/>
                  </p:nvSpPr>
                  <p:spPr bwMode="auto">
                    <a:xfrm>
                      <a:off x="529" y="2245"/>
                      <a:ext cx="20" cy="41"/>
                    </a:xfrm>
                    <a:custGeom>
                      <a:avLst/>
                      <a:gdLst>
                        <a:gd name="T0" fmla="*/ 20 w 20"/>
                        <a:gd name="T1" fmla="*/ 0 h 41"/>
                        <a:gd name="T2" fmla="*/ 18 w 20"/>
                        <a:gd name="T3" fmla="*/ 14 h 41"/>
                        <a:gd name="T4" fmla="*/ 20 w 20"/>
                        <a:gd name="T5" fmla="*/ 24 h 41"/>
                        <a:gd name="T6" fmla="*/ 8 w 20"/>
                        <a:gd name="T7" fmla="*/ 41 h 41"/>
                        <a:gd name="T8" fmla="*/ 0 w 20"/>
                        <a:gd name="T9" fmla="*/ 23 h 41"/>
                        <a:gd name="T10" fmla="*/ 1 w 20"/>
                        <a:gd name="T11" fmla="*/ 6 h 41"/>
                        <a:gd name="T12" fmla="*/ 20 w 20"/>
                        <a:gd name="T13" fmla="*/ 0 h 41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20"/>
                        <a:gd name="T22" fmla="*/ 0 h 41"/>
                        <a:gd name="T23" fmla="*/ 20 w 20"/>
                        <a:gd name="T24" fmla="*/ 41 h 41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20" h="41">
                          <a:moveTo>
                            <a:pt x="20" y="0"/>
                          </a:moveTo>
                          <a:lnTo>
                            <a:pt x="18" y="14"/>
                          </a:lnTo>
                          <a:lnTo>
                            <a:pt x="20" y="24"/>
                          </a:lnTo>
                          <a:lnTo>
                            <a:pt x="8" y="41"/>
                          </a:lnTo>
                          <a:lnTo>
                            <a:pt x="0" y="23"/>
                          </a:lnTo>
                          <a:lnTo>
                            <a:pt x="1" y="6"/>
                          </a:lnTo>
                          <a:lnTo>
                            <a:pt x="20" y="0"/>
                          </a:ln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  <p:sp>
                  <p:nvSpPr>
                    <p:cNvPr id="75" name="Freeform 73"/>
                    <p:cNvSpPr>
                      <a:spLocks/>
                    </p:cNvSpPr>
                    <p:nvPr/>
                  </p:nvSpPr>
                  <p:spPr bwMode="auto">
                    <a:xfrm>
                      <a:off x="539" y="2271"/>
                      <a:ext cx="71" cy="19"/>
                    </a:xfrm>
                    <a:custGeom>
                      <a:avLst/>
                      <a:gdLst>
                        <a:gd name="T0" fmla="*/ 49 w 71"/>
                        <a:gd name="T1" fmla="*/ 0 h 19"/>
                        <a:gd name="T2" fmla="*/ 71 w 71"/>
                        <a:gd name="T3" fmla="*/ 19 h 19"/>
                        <a:gd name="T4" fmla="*/ 0 w 71"/>
                        <a:gd name="T5" fmla="*/ 17 h 19"/>
                        <a:gd name="T6" fmla="*/ 13 w 71"/>
                        <a:gd name="T7" fmla="*/ 3 h 19"/>
                        <a:gd name="T8" fmla="*/ 49 w 71"/>
                        <a:gd name="T9" fmla="*/ 0 h 1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1"/>
                        <a:gd name="T16" fmla="*/ 0 h 19"/>
                        <a:gd name="T17" fmla="*/ 71 w 71"/>
                        <a:gd name="T18" fmla="*/ 19 h 1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1" h="19">
                          <a:moveTo>
                            <a:pt x="49" y="0"/>
                          </a:moveTo>
                          <a:lnTo>
                            <a:pt x="71" y="19"/>
                          </a:lnTo>
                          <a:lnTo>
                            <a:pt x="0" y="17"/>
                          </a:lnTo>
                          <a:lnTo>
                            <a:pt x="13" y="3"/>
                          </a:lnTo>
                          <a:lnTo>
                            <a:pt x="49" y="0"/>
                          </a:ln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  <p:sp>
                  <p:nvSpPr>
                    <p:cNvPr id="76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571" y="2271"/>
                      <a:ext cx="3" cy="18"/>
                    </a:xfrm>
                    <a:custGeom>
                      <a:avLst/>
                      <a:gdLst>
                        <a:gd name="T0" fmla="*/ 3 w 3"/>
                        <a:gd name="T1" fmla="*/ 0 h 18"/>
                        <a:gd name="T2" fmla="*/ 1 w 3"/>
                        <a:gd name="T3" fmla="*/ 9 h 18"/>
                        <a:gd name="T4" fmla="*/ 0 w 3"/>
                        <a:gd name="T5" fmla="*/ 18 h 18"/>
                        <a:gd name="T6" fmla="*/ 0 60000 65536"/>
                        <a:gd name="T7" fmla="*/ 0 60000 65536"/>
                        <a:gd name="T8" fmla="*/ 0 60000 65536"/>
                        <a:gd name="T9" fmla="*/ 0 w 3"/>
                        <a:gd name="T10" fmla="*/ 0 h 18"/>
                        <a:gd name="T11" fmla="*/ 3 w 3"/>
                        <a:gd name="T12" fmla="*/ 18 h 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3" h="18">
                          <a:moveTo>
                            <a:pt x="3" y="0"/>
                          </a:moveTo>
                          <a:lnTo>
                            <a:pt x="1" y="9"/>
                          </a:lnTo>
                          <a:lnTo>
                            <a:pt x="0" y="18"/>
                          </a:lnTo>
                        </a:path>
                      </a:pathLst>
                    </a:cu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  <p:sp>
                  <p:nvSpPr>
                    <p:cNvPr id="77" name="Freeform 75"/>
                    <p:cNvSpPr>
                      <a:spLocks/>
                    </p:cNvSpPr>
                    <p:nvPr/>
                  </p:nvSpPr>
                  <p:spPr bwMode="auto">
                    <a:xfrm>
                      <a:off x="626" y="2296"/>
                      <a:ext cx="17" cy="14"/>
                    </a:xfrm>
                    <a:custGeom>
                      <a:avLst/>
                      <a:gdLst>
                        <a:gd name="T0" fmla="*/ 17 w 17"/>
                        <a:gd name="T1" fmla="*/ 7 h 14"/>
                        <a:gd name="T2" fmla="*/ 13 w 17"/>
                        <a:gd name="T3" fmla="*/ 14 h 14"/>
                        <a:gd name="T4" fmla="*/ 0 w 17"/>
                        <a:gd name="T5" fmla="*/ 5 h 14"/>
                        <a:gd name="T6" fmla="*/ 9 w 17"/>
                        <a:gd name="T7" fmla="*/ 0 h 14"/>
                        <a:gd name="T8" fmla="*/ 17 w 17"/>
                        <a:gd name="T9" fmla="*/ 7 h 1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7"/>
                        <a:gd name="T16" fmla="*/ 0 h 14"/>
                        <a:gd name="T17" fmla="*/ 17 w 17"/>
                        <a:gd name="T18" fmla="*/ 14 h 1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7" h="14">
                          <a:moveTo>
                            <a:pt x="17" y="7"/>
                          </a:moveTo>
                          <a:lnTo>
                            <a:pt x="13" y="14"/>
                          </a:lnTo>
                          <a:lnTo>
                            <a:pt x="0" y="5"/>
                          </a:lnTo>
                          <a:lnTo>
                            <a:pt x="9" y="0"/>
                          </a:lnTo>
                          <a:lnTo>
                            <a:pt x="17" y="7"/>
                          </a:ln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  <p:sp>
                  <p:nvSpPr>
                    <p:cNvPr id="78" name="Freeform 76"/>
                    <p:cNvSpPr>
                      <a:spLocks/>
                    </p:cNvSpPr>
                    <p:nvPr/>
                  </p:nvSpPr>
                  <p:spPr bwMode="auto">
                    <a:xfrm>
                      <a:off x="509" y="2292"/>
                      <a:ext cx="10" cy="16"/>
                    </a:xfrm>
                    <a:custGeom>
                      <a:avLst/>
                      <a:gdLst>
                        <a:gd name="T0" fmla="*/ 10 w 10"/>
                        <a:gd name="T1" fmla="*/ 5 h 16"/>
                        <a:gd name="T2" fmla="*/ 5 w 10"/>
                        <a:gd name="T3" fmla="*/ 16 h 16"/>
                        <a:gd name="T4" fmla="*/ 0 w 10"/>
                        <a:gd name="T5" fmla="*/ 0 h 16"/>
                        <a:gd name="T6" fmla="*/ 10 w 10"/>
                        <a:gd name="T7" fmla="*/ 5 h 16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0"/>
                        <a:gd name="T13" fmla="*/ 0 h 16"/>
                        <a:gd name="T14" fmla="*/ 10 w 10"/>
                        <a:gd name="T15" fmla="*/ 16 h 1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0" h="16">
                          <a:moveTo>
                            <a:pt x="10" y="5"/>
                          </a:moveTo>
                          <a:lnTo>
                            <a:pt x="5" y="16"/>
                          </a:lnTo>
                          <a:lnTo>
                            <a:pt x="0" y="0"/>
                          </a:lnTo>
                          <a:lnTo>
                            <a:pt x="10" y="5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  <p:grpSp>
                  <p:nvGrpSpPr>
                    <p:cNvPr id="79" name="Group 7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7" y="2305"/>
                      <a:ext cx="94" cy="25"/>
                      <a:chOff x="527" y="2305"/>
                      <a:chExt cx="94" cy="25"/>
                    </a:xfrm>
                  </p:grpSpPr>
                  <p:sp>
                    <p:nvSpPr>
                      <p:cNvPr id="80" name="Oval 7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00" y="2305"/>
                        <a:ext cx="21" cy="24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ja-JP" altLang="en-US" sz="1200">
                          <a:solidFill>
                            <a:srgbClr val="000000"/>
                          </a:solidFill>
                          <a:latin typeface="HG丸ｺﾞｼｯｸM-PRO" pitchFamily="50" charset="-128"/>
                          <a:ea typeface="HG丸ｺﾞｼｯｸM-PRO" pitchFamily="50" charset="-128"/>
                        </a:endParaRPr>
                      </a:p>
                    </p:txBody>
                  </p:sp>
                  <p:sp>
                    <p:nvSpPr>
                      <p:cNvPr id="81" name="Oval 7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27" y="2306"/>
                        <a:ext cx="21" cy="24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ja-JP" altLang="en-US" sz="1200">
                          <a:solidFill>
                            <a:srgbClr val="000000"/>
                          </a:solidFill>
                          <a:latin typeface="HG丸ｺﾞｼｯｸM-PRO" pitchFamily="50" charset="-128"/>
                          <a:ea typeface="HG丸ｺﾞｼｯｸM-PRO" pitchFamily="50" charset="-128"/>
                        </a:endParaRPr>
                      </a:p>
                    </p:txBody>
                  </p:sp>
                </p:grpSp>
              </p:grpSp>
              <p:sp>
                <p:nvSpPr>
                  <p:cNvPr id="51" name="Freeform 80"/>
                  <p:cNvSpPr>
                    <a:spLocks/>
                  </p:cNvSpPr>
                  <p:nvPr/>
                </p:nvSpPr>
                <p:spPr bwMode="auto">
                  <a:xfrm>
                    <a:off x="822" y="3360"/>
                    <a:ext cx="206" cy="141"/>
                  </a:xfrm>
                  <a:custGeom>
                    <a:avLst/>
                    <a:gdLst>
                      <a:gd name="T0" fmla="*/ 690 w 148"/>
                      <a:gd name="T1" fmla="*/ 735 h 93"/>
                      <a:gd name="T2" fmla="*/ 124 w 148"/>
                      <a:gd name="T3" fmla="*/ 744 h 93"/>
                      <a:gd name="T4" fmla="*/ 50 w 148"/>
                      <a:gd name="T5" fmla="*/ 696 h 93"/>
                      <a:gd name="T6" fmla="*/ 1 w 148"/>
                      <a:gd name="T7" fmla="*/ 616 h 93"/>
                      <a:gd name="T8" fmla="*/ 0 w 148"/>
                      <a:gd name="T9" fmla="*/ 418 h 93"/>
                      <a:gd name="T10" fmla="*/ 40 w 148"/>
                      <a:gd name="T11" fmla="*/ 249 h 93"/>
                      <a:gd name="T12" fmla="*/ 170 w 148"/>
                      <a:gd name="T13" fmla="*/ 94 h 93"/>
                      <a:gd name="T14" fmla="*/ 316 w 148"/>
                      <a:gd name="T15" fmla="*/ 12 h 93"/>
                      <a:gd name="T16" fmla="*/ 441 w 148"/>
                      <a:gd name="T17" fmla="*/ 0 h 93"/>
                      <a:gd name="T18" fmla="*/ 529 w 148"/>
                      <a:gd name="T19" fmla="*/ 49 h 93"/>
                      <a:gd name="T20" fmla="*/ 604 w 148"/>
                      <a:gd name="T21" fmla="*/ 103 h 93"/>
                      <a:gd name="T22" fmla="*/ 663 w 148"/>
                      <a:gd name="T23" fmla="*/ 183 h 93"/>
                      <a:gd name="T24" fmla="*/ 708 w 148"/>
                      <a:gd name="T25" fmla="*/ 258 h 93"/>
                      <a:gd name="T26" fmla="*/ 747 w 148"/>
                      <a:gd name="T27" fmla="*/ 344 h 93"/>
                      <a:gd name="T28" fmla="*/ 773 w 148"/>
                      <a:gd name="T29" fmla="*/ 485 h 93"/>
                      <a:gd name="T30" fmla="*/ 757 w 148"/>
                      <a:gd name="T31" fmla="*/ 655 h 93"/>
                      <a:gd name="T32" fmla="*/ 690 w 148"/>
                      <a:gd name="T33" fmla="*/ 735 h 93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148"/>
                      <a:gd name="T52" fmla="*/ 0 h 93"/>
                      <a:gd name="T53" fmla="*/ 148 w 148"/>
                      <a:gd name="T54" fmla="*/ 93 h 93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148" h="93">
                        <a:moveTo>
                          <a:pt x="132" y="92"/>
                        </a:moveTo>
                        <a:lnTo>
                          <a:pt x="24" y="93"/>
                        </a:lnTo>
                        <a:lnTo>
                          <a:pt x="10" y="87"/>
                        </a:lnTo>
                        <a:lnTo>
                          <a:pt x="1" y="77"/>
                        </a:lnTo>
                        <a:lnTo>
                          <a:pt x="0" y="52"/>
                        </a:lnTo>
                        <a:lnTo>
                          <a:pt x="8" y="31"/>
                        </a:lnTo>
                        <a:lnTo>
                          <a:pt x="32" y="12"/>
                        </a:lnTo>
                        <a:lnTo>
                          <a:pt x="60" y="1"/>
                        </a:lnTo>
                        <a:lnTo>
                          <a:pt x="85" y="0"/>
                        </a:lnTo>
                        <a:lnTo>
                          <a:pt x="101" y="6"/>
                        </a:lnTo>
                        <a:lnTo>
                          <a:pt x="116" y="13"/>
                        </a:lnTo>
                        <a:lnTo>
                          <a:pt x="127" y="23"/>
                        </a:lnTo>
                        <a:lnTo>
                          <a:pt x="136" y="32"/>
                        </a:lnTo>
                        <a:lnTo>
                          <a:pt x="143" y="43"/>
                        </a:lnTo>
                        <a:lnTo>
                          <a:pt x="148" y="61"/>
                        </a:lnTo>
                        <a:lnTo>
                          <a:pt x="145" y="82"/>
                        </a:lnTo>
                        <a:lnTo>
                          <a:pt x="132" y="92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52" name="Freeform 81"/>
                  <p:cNvSpPr>
                    <a:spLocks/>
                  </p:cNvSpPr>
                  <p:nvPr/>
                </p:nvSpPr>
                <p:spPr bwMode="auto">
                  <a:xfrm>
                    <a:off x="946" y="3369"/>
                    <a:ext cx="42" cy="73"/>
                  </a:xfrm>
                  <a:custGeom>
                    <a:avLst/>
                    <a:gdLst>
                      <a:gd name="T0" fmla="*/ 97 w 30"/>
                      <a:gd name="T1" fmla="*/ 41 h 48"/>
                      <a:gd name="T2" fmla="*/ 162 w 30"/>
                      <a:gd name="T3" fmla="*/ 114 h 48"/>
                      <a:gd name="T4" fmla="*/ 162 w 30"/>
                      <a:gd name="T5" fmla="*/ 268 h 48"/>
                      <a:gd name="T6" fmla="*/ 118 w 30"/>
                      <a:gd name="T7" fmla="*/ 391 h 48"/>
                      <a:gd name="T8" fmla="*/ 0 w 30"/>
                      <a:gd name="T9" fmla="*/ 236 h 48"/>
                      <a:gd name="T10" fmla="*/ 29 w 30"/>
                      <a:gd name="T11" fmla="*/ 123 h 48"/>
                      <a:gd name="T12" fmla="*/ 41 w 30"/>
                      <a:gd name="T13" fmla="*/ 0 h 48"/>
                      <a:gd name="T14" fmla="*/ 97 w 30"/>
                      <a:gd name="T15" fmla="*/ 41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0"/>
                      <a:gd name="T25" fmla="*/ 0 h 48"/>
                      <a:gd name="T26" fmla="*/ 30 w 30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0" h="48">
                        <a:moveTo>
                          <a:pt x="18" y="5"/>
                        </a:moveTo>
                        <a:lnTo>
                          <a:pt x="30" y="14"/>
                        </a:lnTo>
                        <a:lnTo>
                          <a:pt x="30" y="33"/>
                        </a:lnTo>
                        <a:lnTo>
                          <a:pt x="22" y="48"/>
                        </a:lnTo>
                        <a:lnTo>
                          <a:pt x="0" y="29"/>
                        </a:lnTo>
                        <a:lnTo>
                          <a:pt x="6" y="15"/>
                        </a:lnTo>
                        <a:lnTo>
                          <a:pt x="8" y="0"/>
                        </a:lnTo>
                        <a:lnTo>
                          <a:pt x="18" y="5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53" name="Freeform 82"/>
                  <p:cNvSpPr>
                    <a:spLocks/>
                  </p:cNvSpPr>
                  <p:nvPr/>
                </p:nvSpPr>
                <p:spPr bwMode="auto">
                  <a:xfrm>
                    <a:off x="855" y="3374"/>
                    <a:ext cx="28" cy="62"/>
                  </a:xfrm>
                  <a:custGeom>
                    <a:avLst/>
                    <a:gdLst>
                      <a:gd name="T0" fmla="*/ 108 w 20"/>
                      <a:gd name="T1" fmla="*/ 0 h 41"/>
                      <a:gd name="T2" fmla="*/ 97 w 20"/>
                      <a:gd name="T3" fmla="*/ 110 h 41"/>
                      <a:gd name="T4" fmla="*/ 108 w 20"/>
                      <a:gd name="T5" fmla="*/ 188 h 41"/>
                      <a:gd name="T6" fmla="*/ 41 w 20"/>
                      <a:gd name="T7" fmla="*/ 325 h 41"/>
                      <a:gd name="T8" fmla="*/ 0 w 20"/>
                      <a:gd name="T9" fmla="*/ 183 h 41"/>
                      <a:gd name="T10" fmla="*/ 1 w 20"/>
                      <a:gd name="T11" fmla="*/ 48 h 41"/>
                      <a:gd name="T12" fmla="*/ 108 w 20"/>
                      <a:gd name="T13" fmla="*/ 0 h 4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20"/>
                      <a:gd name="T22" fmla="*/ 0 h 41"/>
                      <a:gd name="T23" fmla="*/ 20 w 20"/>
                      <a:gd name="T24" fmla="*/ 41 h 41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20" h="41">
                        <a:moveTo>
                          <a:pt x="20" y="0"/>
                        </a:moveTo>
                        <a:lnTo>
                          <a:pt x="18" y="14"/>
                        </a:lnTo>
                        <a:lnTo>
                          <a:pt x="20" y="24"/>
                        </a:lnTo>
                        <a:lnTo>
                          <a:pt x="8" y="41"/>
                        </a:lnTo>
                        <a:lnTo>
                          <a:pt x="0" y="23"/>
                        </a:lnTo>
                        <a:lnTo>
                          <a:pt x="1" y="6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54" name="Freeform 83"/>
                  <p:cNvSpPr>
                    <a:spLocks/>
                  </p:cNvSpPr>
                  <p:nvPr/>
                </p:nvSpPr>
                <p:spPr bwMode="auto">
                  <a:xfrm>
                    <a:off x="869" y="3413"/>
                    <a:ext cx="99" cy="29"/>
                  </a:xfrm>
                  <a:custGeom>
                    <a:avLst/>
                    <a:gdLst>
                      <a:gd name="T0" fmla="*/ 257 w 71"/>
                      <a:gd name="T1" fmla="*/ 0 h 19"/>
                      <a:gd name="T2" fmla="*/ 374 w 71"/>
                      <a:gd name="T3" fmla="*/ 156 h 19"/>
                      <a:gd name="T4" fmla="*/ 0 w 71"/>
                      <a:gd name="T5" fmla="*/ 142 h 19"/>
                      <a:gd name="T6" fmla="*/ 68 w 71"/>
                      <a:gd name="T7" fmla="*/ 27 h 19"/>
                      <a:gd name="T8" fmla="*/ 257 w 71"/>
                      <a:gd name="T9" fmla="*/ 0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71"/>
                      <a:gd name="T16" fmla="*/ 0 h 19"/>
                      <a:gd name="T17" fmla="*/ 71 w 71"/>
                      <a:gd name="T18" fmla="*/ 19 h 1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71" h="19">
                        <a:moveTo>
                          <a:pt x="49" y="0"/>
                        </a:moveTo>
                        <a:lnTo>
                          <a:pt x="71" y="19"/>
                        </a:lnTo>
                        <a:lnTo>
                          <a:pt x="0" y="17"/>
                        </a:lnTo>
                        <a:lnTo>
                          <a:pt x="13" y="3"/>
                        </a:lnTo>
                        <a:lnTo>
                          <a:pt x="49" y="0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55" name="Freeform 84"/>
                  <p:cNvSpPr>
                    <a:spLocks/>
                  </p:cNvSpPr>
                  <p:nvPr/>
                </p:nvSpPr>
                <p:spPr bwMode="auto">
                  <a:xfrm>
                    <a:off x="914" y="3413"/>
                    <a:ext cx="4" cy="28"/>
                  </a:xfrm>
                  <a:custGeom>
                    <a:avLst/>
                    <a:gdLst>
                      <a:gd name="T0" fmla="*/ 12 w 3"/>
                      <a:gd name="T1" fmla="*/ 0 h 18"/>
                      <a:gd name="T2" fmla="*/ 1 w 3"/>
                      <a:gd name="T3" fmla="*/ 82 h 18"/>
                      <a:gd name="T4" fmla="*/ 0 w 3"/>
                      <a:gd name="T5" fmla="*/ 165 h 18"/>
                      <a:gd name="T6" fmla="*/ 0 60000 65536"/>
                      <a:gd name="T7" fmla="*/ 0 60000 65536"/>
                      <a:gd name="T8" fmla="*/ 0 60000 65536"/>
                      <a:gd name="T9" fmla="*/ 0 w 3"/>
                      <a:gd name="T10" fmla="*/ 0 h 18"/>
                      <a:gd name="T11" fmla="*/ 3 w 3"/>
                      <a:gd name="T12" fmla="*/ 18 h 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" h="18">
                        <a:moveTo>
                          <a:pt x="3" y="0"/>
                        </a:moveTo>
                        <a:lnTo>
                          <a:pt x="1" y="9"/>
                        </a:lnTo>
                        <a:lnTo>
                          <a:pt x="0" y="18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56" name="Freeform 85"/>
                  <p:cNvSpPr>
                    <a:spLocks/>
                  </p:cNvSpPr>
                  <p:nvPr/>
                </p:nvSpPr>
                <p:spPr bwMode="auto">
                  <a:xfrm>
                    <a:off x="990" y="3451"/>
                    <a:ext cx="24" cy="22"/>
                  </a:xfrm>
                  <a:custGeom>
                    <a:avLst/>
                    <a:gdLst>
                      <a:gd name="T0" fmla="*/ 96 w 17"/>
                      <a:gd name="T1" fmla="*/ 66 h 14"/>
                      <a:gd name="T2" fmla="*/ 69 w 17"/>
                      <a:gd name="T3" fmla="*/ 135 h 14"/>
                      <a:gd name="T4" fmla="*/ 0 w 17"/>
                      <a:gd name="T5" fmla="*/ 49 h 14"/>
                      <a:gd name="T6" fmla="*/ 49 w 17"/>
                      <a:gd name="T7" fmla="*/ 0 h 14"/>
                      <a:gd name="T8" fmla="*/ 96 w 17"/>
                      <a:gd name="T9" fmla="*/ 66 h 1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7"/>
                      <a:gd name="T16" fmla="*/ 0 h 14"/>
                      <a:gd name="T17" fmla="*/ 17 w 17"/>
                      <a:gd name="T18" fmla="*/ 14 h 1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7" h="14">
                        <a:moveTo>
                          <a:pt x="17" y="7"/>
                        </a:moveTo>
                        <a:lnTo>
                          <a:pt x="13" y="14"/>
                        </a:lnTo>
                        <a:lnTo>
                          <a:pt x="0" y="5"/>
                        </a:lnTo>
                        <a:lnTo>
                          <a:pt x="9" y="0"/>
                        </a:lnTo>
                        <a:lnTo>
                          <a:pt x="17" y="7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57" name="Freeform 86"/>
                  <p:cNvSpPr>
                    <a:spLocks/>
                  </p:cNvSpPr>
                  <p:nvPr/>
                </p:nvSpPr>
                <p:spPr bwMode="auto">
                  <a:xfrm>
                    <a:off x="828" y="3445"/>
                    <a:ext cx="13" cy="25"/>
                  </a:xfrm>
                  <a:custGeom>
                    <a:avLst/>
                    <a:gdLst>
                      <a:gd name="T0" fmla="*/ 38 w 10"/>
                      <a:gd name="T1" fmla="*/ 48 h 16"/>
                      <a:gd name="T2" fmla="*/ 21 w 10"/>
                      <a:gd name="T3" fmla="*/ 148 h 16"/>
                      <a:gd name="T4" fmla="*/ 0 w 10"/>
                      <a:gd name="T5" fmla="*/ 0 h 16"/>
                      <a:gd name="T6" fmla="*/ 38 w 10"/>
                      <a:gd name="T7" fmla="*/ 48 h 1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"/>
                      <a:gd name="T13" fmla="*/ 0 h 16"/>
                      <a:gd name="T14" fmla="*/ 10 w 10"/>
                      <a:gd name="T15" fmla="*/ 16 h 1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" h="16">
                        <a:moveTo>
                          <a:pt x="10" y="5"/>
                        </a:moveTo>
                        <a:lnTo>
                          <a:pt x="5" y="16"/>
                        </a:lnTo>
                        <a:lnTo>
                          <a:pt x="0" y="0"/>
                        </a:lnTo>
                        <a:lnTo>
                          <a:pt x="10" y="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grpSp>
                <p:nvGrpSpPr>
                  <p:cNvPr id="58" name="Group 87"/>
                  <p:cNvGrpSpPr>
                    <a:grpSpLocks/>
                  </p:cNvGrpSpPr>
                  <p:nvPr/>
                </p:nvGrpSpPr>
                <p:grpSpPr bwMode="auto">
                  <a:xfrm>
                    <a:off x="853" y="3465"/>
                    <a:ext cx="130" cy="38"/>
                    <a:chOff x="527" y="2305"/>
                    <a:chExt cx="94" cy="25"/>
                  </a:xfrm>
                </p:grpSpPr>
                <p:sp>
                  <p:nvSpPr>
                    <p:cNvPr id="70" name="Oval 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00" y="2305"/>
                      <a:ext cx="21" cy="2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  <p:sp>
                  <p:nvSpPr>
                    <p:cNvPr id="71" name="Oval 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7" y="2306"/>
                      <a:ext cx="21" cy="24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ja-JP" altLang="en-US" sz="1200">
                        <a:solidFill>
                          <a:srgbClr val="000000"/>
                        </a:solidFill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p:txBody>
                </p:sp>
              </p:grpSp>
              <p:sp>
                <p:nvSpPr>
                  <p:cNvPr id="59" name="Freeform 90"/>
                  <p:cNvSpPr>
                    <a:spLocks/>
                  </p:cNvSpPr>
                  <p:nvPr/>
                </p:nvSpPr>
                <p:spPr bwMode="auto">
                  <a:xfrm>
                    <a:off x="822" y="3360"/>
                    <a:ext cx="206" cy="141"/>
                  </a:xfrm>
                  <a:custGeom>
                    <a:avLst/>
                    <a:gdLst>
                      <a:gd name="T0" fmla="*/ 690 w 148"/>
                      <a:gd name="T1" fmla="*/ 735 h 93"/>
                      <a:gd name="T2" fmla="*/ 124 w 148"/>
                      <a:gd name="T3" fmla="*/ 744 h 93"/>
                      <a:gd name="T4" fmla="*/ 50 w 148"/>
                      <a:gd name="T5" fmla="*/ 696 h 93"/>
                      <a:gd name="T6" fmla="*/ 1 w 148"/>
                      <a:gd name="T7" fmla="*/ 616 h 93"/>
                      <a:gd name="T8" fmla="*/ 0 w 148"/>
                      <a:gd name="T9" fmla="*/ 418 h 93"/>
                      <a:gd name="T10" fmla="*/ 40 w 148"/>
                      <a:gd name="T11" fmla="*/ 249 h 93"/>
                      <a:gd name="T12" fmla="*/ 170 w 148"/>
                      <a:gd name="T13" fmla="*/ 94 h 93"/>
                      <a:gd name="T14" fmla="*/ 316 w 148"/>
                      <a:gd name="T15" fmla="*/ 12 h 93"/>
                      <a:gd name="T16" fmla="*/ 441 w 148"/>
                      <a:gd name="T17" fmla="*/ 0 h 93"/>
                      <a:gd name="T18" fmla="*/ 529 w 148"/>
                      <a:gd name="T19" fmla="*/ 49 h 93"/>
                      <a:gd name="T20" fmla="*/ 604 w 148"/>
                      <a:gd name="T21" fmla="*/ 103 h 93"/>
                      <a:gd name="T22" fmla="*/ 663 w 148"/>
                      <a:gd name="T23" fmla="*/ 183 h 93"/>
                      <a:gd name="T24" fmla="*/ 708 w 148"/>
                      <a:gd name="T25" fmla="*/ 258 h 93"/>
                      <a:gd name="T26" fmla="*/ 747 w 148"/>
                      <a:gd name="T27" fmla="*/ 344 h 93"/>
                      <a:gd name="T28" fmla="*/ 773 w 148"/>
                      <a:gd name="T29" fmla="*/ 485 h 93"/>
                      <a:gd name="T30" fmla="*/ 757 w 148"/>
                      <a:gd name="T31" fmla="*/ 655 h 93"/>
                      <a:gd name="T32" fmla="*/ 690 w 148"/>
                      <a:gd name="T33" fmla="*/ 735 h 93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148"/>
                      <a:gd name="T52" fmla="*/ 0 h 93"/>
                      <a:gd name="T53" fmla="*/ 148 w 148"/>
                      <a:gd name="T54" fmla="*/ 93 h 93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148" h="93">
                        <a:moveTo>
                          <a:pt x="132" y="92"/>
                        </a:moveTo>
                        <a:lnTo>
                          <a:pt x="24" y="93"/>
                        </a:lnTo>
                        <a:lnTo>
                          <a:pt x="10" y="87"/>
                        </a:lnTo>
                        <a:lnTo>
                          <a:pt x="1" y="77"/>
                        </a:lnTo>
                        <a:lnTo>
                          <a:pt x="0" y="52"/>
                        </a:lnTo>
                        <a:lnTo>
                          <a:pt x="8" y="31"/>
                        </a:lnTo>
                        <a:lnTo>
                          <a:pt x="32" y="12"/>
                        </a:lnTo>
                        <a:lnTo>
                          <a:pt x="60" y="1"/>
                        </a:lnTo>
                        <a:lnTo>
                          <a:pt x="85" y="0"/>
                        </a:lnTo>
                        <a:lnTo>
                          <a:pt x="101" y="6"/>
                        </a:lnTo>
                        <a:lnTo>
                          <a:pt x="116" y="13"/>
                        </a:lnTo>
                        <a:lnTo>
                          <a:pt x="127" y="23"/>
                        </a:lnTo>
                        <a:lnTo>
                          <a:pt x="136" y="32"/>
                        </a:lnTo>
                        <a:lnTo>
                          <a:pt x="143" y="43"/>
                        </a:lnTo>
                        <a:lnTo>
                          <a:pt x="148" y="61"/>
                        </a:lnTo>
                        <a:lnTo>
                          <a:pt x="145" y="82"/>
                        </a:lnTo>
                        <a:lnTo>
                          <a:pt x="132" y="92"/>
                        </a:lnTo>
                        <a:close/>
                      </a:path>
                    </a:pathLst>
                  </a:custGeom>
                  <a:solidFill>
                    <a:srgbClr val="99C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60" name="Freeform 91"/>
                  <p:cNvSpPr>
                    <a:spLocks/>
                  </p:cNvSpPr>
                  <p:nvPr/>
                </p:nvSpPr>
                <p:spPr bwMode="auto">
                  <a:xfrm>
                    <a:off x="946" y="3369"/>
                    <a:ext cx="42" cy="73"/>
                  </a:xfrm>
                  <a:custGeom>
                    <a:avLst/>
                    <a:gdLst>
                      <a:gd name="T0" fmla="*/ 97 w 30"/>
                      <a:gd name="T1" fmla="*/ 41 h 48"/>
                      <a:gd name="T2" fmla="*/ 162 w 30"/>
                      <a:gd name="T3" fmla="*/ 114 h 48"/>
                      <a:gd name="T4" fmla="*/ 162 w 30"/>
                      <a:gd name="T5" fmla="*/ 268 h 48"/>
                      <a:gd name="T6" fmla="*/ 118 w 30"/>
                      <a:gd name="T7" fmla="*/ 391 h 48"/>
                      <a:gd name="T8" fmla="*/ 0 w 30"/>
                      <a:gd name="T9" fmla="*/ 236 h 48"/>
                      <a:gd name="T10" fmla="*/ 29 w 30"/>
                      <a:gd name="T11" fmla="*/ 123 h 48"/>
                      <a:gd name="T12" fmla="*/ 41 w 30"/>
                      <a:gd name="T13" fmla="*/ 0 h 48"/>
                      <a:gd name="T14" fmla="*/ 97 w 30"/>
                      <a:gd name="T15" fmla="*/ 41 h 4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0"/>
                      <a:gd name="T25" fmla="*/ 0 h 48"/>
                      <a:gd name="T26" fmla="*/ 30 w 30"/>
                      <a:gd name="T27" fmla="*/ 48 h 4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0" h="48">
                        <a:moveTo>
                          <a:pt x="18" y="5"/>
                        </a:moveTo>
                        <a:lnTo>
                          <a:pt x="30" y="14"/>
                        </a:lnTo>
                        <a:lnTo>
                          <a:pt x="30" y="33"/>
                        </a:lnTo>
                        <a:lnTo>
                          <a:pt x="22" y="48"/>
                        </a:lnTo>
                        <a:lnTo>
                          <a:pt x="0" y="29"/>
                        </a:lnTo>
                        <a:lnTo>
                          <a:pt x="6" y="15"/>
                        </a:lnTo>
                        <a:lnTo>
                          <a:pt x="8" y="0"/>
                        </a:lnTo>
                        <a:lnTo>
                          <a:pt x="18" y="5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61" name="Freeform 92"/>
                  <p:cNvSpPr>
                    <a:spLocks/>
                  </p:cNvSpPr>
                  <p:nvPr/>
                </p:nvSpPr>
                <p:spPr bwMode="auto">
                  <a:xfrm>
                    <a:off x="855" y="3374"/>
                    <a:ext cx="28" cy="62"/>
                  </a:xfrm>
                  <a:custGeom>
                    <a:avLst/>
                    <a:gdLst>
                      <a:gd name="T0" fmla="*/ 108 w 20"/>
                      <a:gd name="T1" fmla="*/ 0 h 41"/>
                      <a:gd name="T2" fmla="*/ 97 w 20"/>
                      <a:gd name="T3" fmla="*/ 110 h 41"/>
                      <a:gd name="T4" fmla="*/ 108 w 20"/>
                      <a:gd name="T5" fmla="*/ 188 h 41"/>
                      <a:gd name="T6" fmla="*/ 41 w 20"/>
                      <a:gd name="T7" fmla="*/ 325 h 41"/>
                      <a:gd name="T8" fmla="*/ 0 w 20"/>
                      <a:gd name="T9" fmla="*/ 183 h 41"/>
                      <a:gd name="T10" fmla="*/ 1 w 20"/>
                      <a:gd name="T11" fmla="*/ 48 h 41"/>
                      <a:gd name="T12" fmla="*/ 108 w 20"/>
                      <a:gd name="T13" fmla="*/ 0 h 4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20"/>
                      <a:gd name="T22" fmla="*/ 0 h 41"/>
                      <a:gd name="T23" fmla="*/ 20 w 20"/>
                      <a:gd name="T24" fmla="*/ 41 h 41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20" h="41">
                        <a:moveTo>
                          <a:pt x="20" y="0"/>
                        </a:moveTo>
                        <a:lnTo>
                          <a:pt x="18" y="14"/>
                        </a:lnTo>
                        <a:lnTo>
                          <a:pt x="20" y="24"/>
                        </a:lnTo>
                        <a:lnTo>
                          <a:pt x="8" y="41"/>
                        </a:lnTo>
                        <a:lnTo>
                          <a:pt x="0" y="23"/>
                        </a:lnTo>
                        <a:lnTo>
                          <a:pt x="1" y="6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62" name="Freeform 93"/>
                  <p:cNvSpPr>
                    <a:spLocks/>
                  </p:cNvSpPr>
                  <p:nvPr/>
                </p:nvSpPr>
                <p:spPr bwMode="auto">
                  <a:xfrm>
                    <a:off x="869" y="3413"/>
                    <a:ext cx="99" cy="29"/>
                  </a:xfrm>
                  <a:custGeom>
                    <a:avLst/>
                    <a:gdLst>
                      <a:gd name="T0" fmla="*/ 257 w 71"/>
                      <a:gd name="T1" fmla="*/ 0 h 19"/>
                      <a:gd name="T2" fmla="*/ 374 w 71"/>
                      <a:gd name="T3" fmla="*/ 156 h 19"/>
                      <a:gd name="T4" fmla="*/ 0 w 71"/>
                      <a:gd name="T5" fmla="*/ 142 h 19"/>
                      <a:gd name="T6" fmla="*/ 68 w 71"/>
                      <a:gd name="T7" fmla="*/ 27 h 19"/>
                      <a:gd name="T8" fmla="*/ 257 w 71"/>
                      <a:gd name="T9" fmla="*/ 0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71"/>
                      <a:gd name="T16" fmla="*/ 0 h 19"/>
                      <a:gd name="T17" fmla="*/ 71 w 71"/>
                      <a:gd name="T18" fmla="*/ 19 h 1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71" h="19">
                        <a:moveTo>
                          <a:pt x="49" y="0"/>
                        </a:moveTo>
                        <a:lnTo>
                          <a:pt x="71" y="19"/>
                        </a:lnTo>
                        <a:lnTo>
                          <a:pt x="0" y="17"/>
                        </a:lnTo>
                        <a:lnTo>
                          <a:pt x="13" y="3"/>
                        </a:lnTo>
                        <a:lnTo>
                          <a:pt x="49" y="0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63" name="Freeform 94"/>
                  <p:cNvSpPr>
                    <a:spLocks/>
                  </p:cNvSpPr>
                  <p:nvPr/>
                </p:nvSpPr>
                <p:spPr bwMode="auto">
                  <a:xfrm>
                    <a:off x="914" y="3413"/>
                    <a:ext cx="4" cy="28"/>
                  </a:xfrm>
                  <a:custGeom>
                    <a:avLst/>
                    <a:gdLst>
                      <a:gd name="T0" fmla="*/ 12 w 3"/>
                      <a:gd name="T1" fmla="*/ 0 h 18"/>
                      <a:gd name="T2" fmla="*/ 1 w 3"/>
                      <a:gd name="T3" fmla="*/ 82 h 18"/>
                      <a:gd name="T4" fmla="*/ 0 w 3"/>
                      <a:gd name="T5" fmla="*/ 165 h 18"/>
                      <a:gd name="T6" fmla="*/ 0 60000 65536"/>
                      <a:gd name="T7" fmla="*/ 0 60000 65536"/>
                      <a:gd name="T8" fmla="*/ 0 60000 65536"/>
                      <a:gd name="T9" fmla="*/ 0 w 3"/>
                      <a:gd name="T10" fmla="*/ 0 h 18"/>
                      <a:gd name="T11" fmla="*/ 3 w 3"/>
                      <a:gd name="T12" fmla="*/ 18 h 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" h="18">
                        <a:moveTo>
                          <a:pt x="3" y="0"/>
                        </a:moveTo>
                        <a:lnTo>
                          <a:pt x="1" y="9"/>
                        </a:lnTo>
                        <a:lnTo>
                          <a:pt x="0" y="18"/>
                        </a:lnTo>
                      </a:path>
                    </a:pathLst>
                  </a:cu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64" name="Freeform 95"/>
                  <p:cNvSpPr>
                    <a:spLocks/>
                  </p:cNvSpPr>
                  <p:nvPr/>
                </p:nvSpPr>
                <p:spPr bwMode="auto">
                  <a:xfrm>
                    <a:off x="990" y="3451"/>
                    <a:ext cx="24" cy="22"/>
                  </a:xfrm>
                  <a:custGeom>
                    <a:avLst/>
                    <a:gdLst>
                      <a:gd name="T0" fmla="*/ 96 w 17"/>
                      <a:gd name="T1" fmla="*/ 66 h 14"/>
                      <a:gd name="T2" fmla="*/ 69 w 17"/>
                      <a:gd name="T3" fmla="*/ 135 h 14"/>
                      <a:gd name="T4" fmla="*/ 0 w 17"/>
                      <a:gd name="T5" fmla="*/ 49 h 14"/>
                      <a:gd name="T6" fmla="*/ 49 w 17"/>
                      <a:gd name="T7" fmla="*/ 0 h 14"/>
                      <a:gd name="T8" fmla="*/ 96 w 17"/>
                      <a:gd name="T9" fmla="*/ 66 h 1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7"/>
                      <a:gd name="T16" fmla="*/ 0 h 14"/>
                      <a:gd name="T17" fmla="*/ 17 w 17"/>
                      <a:gd name="T18" fmla="*/ 14 h 1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7" h="14">
                        <a:moveTo>
                          <a:pt x="17" y="7"/>
                        </a:moveTo>
                        <a:lnTo>
                          <a:pt x="13" y="14"/>
                        </a:lnTo>
                        <a:lnTo>
                          <a:pt x="0" y="5"/>
                        </a:lnTo>
                        <a:lnTo>
                          <a:pt x="9" y="0"/>
                        </a:lnTo>
                        <a:lnTo>
                          <a:pt x="17" y="7"/>
                        </a:lnTo>
                        <a:close/>
                      </a:path>
                    </a:pathLst>
                  </a:custGeom>
                  <a:solidFill>
                    <a:srgbClr val="CCEC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65" name="Freeform 96"/>
                  <p:cNvSpPr>
                    <a:spLocks/>
                  </p:cNvSpPr>
                  <p:nvPr/>
                </p:nvSpPr>
                <p:spPr bwMode="auto">
                  <a:xfrm>
                    <a:off x="828" y="3445"/>
                    <a:ext cx="13" cy="25"/>
                  </a:xfrm>
                  <a:custGeom>
                    <a:avLst/>
                    <a:gdLst>
                      <a:gd name="T0" fmla="*/ 38 w 10"/>
                      <a:gd name="T1" fmla="*/ 48 h 16"/>
                      <a:gd name="T2" fmla="*/ 21 w 10"/>
                      <a:gd name="T3" fmla="*/ 148 h 16"/>
                      <a:gd name="T4" fmla="*/ 0 w 10"/>
                      <a:gd name="T5" fmla="*/ 0 h 16"/>
                      <a:gd name="T6" fmla="*/ 38 w 10"/>
                      <a:gd name="T7" fmla="*/ 48 h 1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0"/>
                      <a:gd name="T13" fmla="*/ 0 h 16"/>
                      <a:gd name="T14" fmla="*/ 10 w 10"/>
                      <a:gd name="T15" fmla="*/ 16 h 1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0" h="16">
                        <a:moveTo>
                          <a:pt x="10" y="5"/>
                        </a:moveTo>
                        <a:lnTo>
                          <a:pt x="5" y="16"/>
                        </a:lnTo>
                        <a:lnTo>
                          <a:pt x="0" y="0"/>
                        </a:lnTo>
                        <a:lnTo>
                          <a:pt x="10" y="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66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954" y="3465"/>
                    <a:ext cx="29" cy="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67" name="Oval 98"/>
                  <p:cNvSpPr>
                    <a:spLocks noChangeArrowheads="1"/>
                  </p:cNvSpPr>
                  <p:nvPr/>
                </p:nvSpPr>
                <p:spPr bwMode="auto">
                  <a:xfrm>
                    <a:off x="853" y="3466"/>
                    <a:ext cx="29" cy="37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68" name="Oval 99"/>
                  <p:cNvSpPr>
                    <a:spLocks noChangeArrowheads="1"/>
                  </p:cNvSpPr>
                  <p:nvPr/>
                </p:nvSpPr>
                <p:spPr bwMode="auto">
                  <a:xfrm>
                    <a:off x="954" y="3465"/>
                    <a:ext cx="29" cy="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69" name="Oval 100"/>
                  <p:cNvSpPr>
                    <a:spLocks noChangeArrowheads="1"/>
                  </p:cNvSpPr>
                  <p:nvPr/>
                </p:nvSpPr>
                <p:spPr bwMode="auto">
                  <a:xfrm>
                    <a:off x="853" y="3466"/>
                    <a:ext cx="29" cy="37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</p:grpSp>
            <p:pic>
              <p:nvPicPr>
                <p:cNvPr id="27" name="Picture 3" descr="F:\Works\テンプレートファイル\画像\charactor\yellow1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644008" y="1628800"/>
                  <a:ext cx="144016" cy="266662"/>
                </a:xfrm>
                <a:prstGeom prst="rect">
                  <a:avLst/>
                </a:prstGeom>
                <a:noFill/>
              </p:spPr>
            </p:pic>
            <p:pic>
              <p:nvPicPr>
                <p:cNvPr id="28" name="Picture 2" descr="F:\Works\テンプレートファイル\画像\charactor\blue1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476567" y="1622943"/>
                  <a:ext cx="144017" cy="267459"/>
                </a:xfrm>
                <a:prstGeom prst="rect">
                  <a:avLst/>
                </a:prstGeom>
                <a:noFill/>
              </p:spPr>
            </p:pic>
            <p:pic>
              <p:nvPicPr>
                <p:cNvPr id="29" name="Picture 2" descr="F:\Works\テンプレートファイル\画像\charactor\blue1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 flipH="1">
                  <a:off x="3009426" y="1796962"/>
                  <a:ext cx="135632" cy="267459"/>
                </a:xfrm>
                <a:prstGeom prst="rect">
                  <a:avLst/>
                </a:prstGeom>
                <a:noFill/>
              </p:spPr>
            </p:pic>
            <p:grpSp>
              <p:nvGrpSpPr>
                <p:cNvPr id="30" name="グループ化 151"/>
                <p:cNvGrpSpPr/>
                <p:nvPr/>
              </p:nvGrpSpPr>
              <p:grpSpPr>
                <a:xfrm>
                  <a:off x="3491894" y="1268766"/>
                  <a:ext cx="360042" cy="360040"/>
                  <a:chOff x="3059832" y="3861048"/>
                  <a:chExt cx="432049" cy="432049"/>
                </a:xfrm>
              </p:grpSpPr>
              <p:cxnSp>
                <p:nvCxnSpPr>
                  <p:cNvPr id="41" name="直線コネクタ 40"/>
                  <p:cNvCxnSpPr/>
                  <p:nvPr/>
                </p:nvCxnSpPr>
                <p:spPr bwMode="auto">
                  <a:xfrm rot="5400000" flipH="1" flipV="1">
                    <a:off x="3018370" y="4054203"/>
                    <a:ext cx="398814" cy="78972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2" name="直線コネクタ 41"/>
                  <p:cNvCxnSpPr/>
                  <p:nvPr/>
                </p:nvCxnSpPr>
                <p:spPr bwMode="auto">
                  <a:xfrm rot="16200000" flipV="1">
                    <a:off x="3107213" y="4044332"/>
                    <a:ext cx="398814" cy="98715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3" name="直線コネクタ 42"/>
                  <p:cNvCxnSpPr/>
                  <p:nvPr/>
                </p:nvCxnSpPr>
                <p:spPr bwMode="auto">
                  <a:xfrm rot="16200000" flipV="1">
                    <a:off x="3243771" y="4020969"/>
                    <a:ext cx="66469" cy="78972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4" name="直線コネクタ 43"/>
                  <p:cNvCxnSpPr/>
                  <p:nvPr/>
                </p:nvCxnSpPr>
                <p:spPr bwMode="auto">
                  <a:xfrm rot="5400000" flipH="1" flipV="1">
                    <a:off x="3222879" y="4022118"/>
                    <a:ext cx="66469" cy="76674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5" name="直線コネクタ 44"/>
                  <p:cNvCxnSpPr/>
                  <p:nvPr/>
                </p:nvCxnSpPr>
                <p:spPr bwMode="auto">
                  <a:xfrm rot="5400000" flipH="1" flipV="1">
                    <a:off x="3206261" y="4068844"/>
                    <a:ext cx="99703" cy="11616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6" name="直線コネクタ 45"/>
                  <p:cNvCxnSpPr/>
                  <p:nvPr/>
                </p:nvCxnSpPr>
                <p:spPr bwMode="auto">
                  <a:xfrm rot="10800000">
                    <a:off x="3217777" y="4093689"/>
                    <a:ext cx="118458" cy="83086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7" name="直線コネクタ 46"/>
                  <p:cNvCxnSpPr/>
                  <p:nvPr/>
                </p:nvCxnSpPr>
                <p:spPr bwMode="auto">
                  <a:xfrm>
                    <a:off x="3198033" y="4176775"/>
                    <a:ext cx="138201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48" name="稲妻 47"/>
                  <p:cNvSpPr/>
                  <p:nvPr/>
                </p:nvSpPr>
                <p:spPr bwMode="auto">
                  <a:xfrm>
                    <a:off x="3059832" y="3861048"/>
                    <a:ext cx="177688" cy="111159"/>
                  </a:xfrm>
                  <a:prstGeom prst="lightningBolt">
                    <a:avLst/>
                  </a:prstGeom>
                  <a:solidFill>
                    <a:srgbClr val="FFFF00"/>
                  </a:solidFill>
                  <a:ln w="6350" cap="flat" cmpd="sng" algn="ctr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sz="14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49" name="稲妻 48"/>
                  <p:cNvSpPr/>
                  <p:nvPr/>
                </p:nvSpPr>
                <p:spPr bwMode="auto">
                  <a:xfrm flipH="1">
                    <a:off x="3316492" y="3877665"/>
                    <a:ext cx="175389" cy="111159"/>
                  </a:xfrm>
                  <a:prstGeom prst="lightningBolt">
                    <a:avLst/>
                  </a:prstGeom>
                  <a:solidFill>
                    <a:srgbClr val="FFFF00"/>
                  </a:solidFill>
                  <a:ln w="6350" cap="flat" cmpd="sng" algn="ctr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sz="14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</p:grpSp>
            <p:grpSp>
              <p:nvGrpSpPr>
                <p:cNvPr id="31" name="グループ化 152"/>
                <p:cNvGrpSpPr/>
                <p:nvPr/>
              </p:nvGrpSpPr>
              <p:grpSpPr>
                <a:xfrm>
                  <a:off x="4932054" y="1556798"/>
                  <a:ext cx="360042" cy="360040"/>
                  <a:chOff x="3059832" y="3861048"/>
                  <a:chExt cx="432049" cy="432049"/>
                </a:xfrm>
              </p:grpSpPr>
              <p:cxnSp>
                <p:nvCxnSpPr>
                  <p:cNvPr id="32" name="直線コネクタ 31"/>
                  <p:cNvCxnSpPr/>
                  <p:nvPr/>
                </p:nvCxnSpPr>
                <p:spPr bwMode="auto">
                  <a:xfrm rot="5400000" flipH="1" flipV="1">
                    <a:off x="3018370" y="4054203"/>
                    <a:ext cx="398814" cy="78972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3" name="直線コネクタ 32"/>
                  <p:cNvCxnSpPr/>
                  <p:nvPr/>
                </p:nvCxnSpPr>
                <p:spPr bwMode="auto">
                  <a:xfrm rot="16200000" flipV="1">
                    <a:off x="3107213" y="4044332"/>
                    <a:ext cx="398814" cy="98715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4" name="直線コネクタ 33"/>
                  <p:cNvCxnSpPr/>
                  <p:nvPr/>
                </p:nvCxnSpPr>
                <p:spPr bwMode="auto">
                  <a:xfrm rot="16200000" flipV="1">
                    <a:off x="3243771" y="4020969"/>
                    <a:ext cx="66469" cy="78972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5" name="直線コネクタ 34"/>
                  <p:cNvCxnSpPr/>
                  <p:nvPr/>
                </p:nvCxnSpPr>
                <p:spPr bwMode="auto">
                  <a:xfrm rot="5400000" flipH="1" flipV="1">
                    <a:off x="3222879" y="4022118"/>
                    <a:ext cx="66469" cy="76674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6" name="直線コネクタ 35"/>
                  <p:cNvCxnSpPr/>
                  <p:nvPr/>
                </p:nvCxnSpPr>
                <p:spPr bwMode="auto">
                  <a:xfrm rot="5400000" flipH="1" flipV="1">
                    <a:off x="3206261" y="4068844"/>
                    <a:ext cx="99703" cy="11616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7" name="直線コネクタ 36"/>
                  <p:cNvCxnSpPr/>
                  <p:nvPr/>
                </p:nvCxnSpPr>
                <p:spPr bwMode="auto">
                  <a:xfrm rot="10800000">
                    <a:off x="3217777" y="4093689"/>
                    <a:ext cx="118458" cy="83086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8" name="直線コネクタ 37"/>
                  <p:cNvCxnSpPr/>
                  <p:nvPr/>
                </p:nvCxnSpPr>
                <p:spPr bwMode="auto">
                  <a:xfrm>
                    <a:off x="3198033" y="4176775"/>
                    <a:ext cx="138201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C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9" name="稲妻 38"/>
                  <p:cNvSpPr/>
                  <p:nvPr/>
                </p:nvSpPr>
                <p:spPr bwMode="auto">
                  <a:xfrm>
                    <a:off x="3059832" y="3861048"/>
                    <a:ext cx="177688" cy="111159"/>
                  </a:xfrm>
                  <a:prstGeom prst="lightningBolt">
                    <a:avLst/>
                  </a:prstGeom>
                  <a:solidFill>
                    <a:srgbClr val="FFFF00"/>
                  </a:solidFill>
                  <a:ln w="6350" cap="flat" cmpd="sng" algn="ctr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sz="14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40" name="稲妻 39"/>
                  <p:cNvSpPr/>
                  <p:nvPr/>
                </p:nvSpPr>
                <p:spPr bwMode="auto">
                  <a:xfrm flipH="1">
                    <a:off x="3316492" y="3877665"/>
                    <a:ext cx="175389" cy="111159"/>
                  </a:xfrm>
                  <a:prstGeom prst="lightningBolt">
                    <a:avLst/>
                  </a:prstGeom>
                  <a:solidFill>
                    <a:srgbClr val="FFFF00"/>
                  </a:solidFill>
                  <a:ln w="6350" cap="flat" cmpd="sng" algn="ctr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sz="14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</p:grpSp>
          </p:grpSp>
          <p:sp>
            <p:nvSpPr>
              <p:cNvPr id="133" name="フローチャート: データ 132"/>
              <p:cNvSpPr/>
              <p:nvPr/>
            </p:nvSpPr>
            <p:spPr>
              <a:xfrm rot="16200000" flipV="1">
                <a:off x="7488296" y="1728659"/>
                <a:ext cx="1779682" cy="740654"/>
              </a:xfrm>
              <a:prstGeom prst="flowChartInputOutput">
                <a:avLst/>
              </a:prstGeom>
              <a:solidFill>
                <a:schemeClr val="tx2">
                  <a:lumMod val="20000"/>
                  <a:lumOff val="80000"/>
                  <a:alpha val="5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5220072" y="1556792"/>
                <a:ext cx="2787738" cy="143203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8" name="上矢印 137"/>
            <p:cNvSpPr/>
            <p:nvPr/>
          </p:nvSpPr>
          <p:spPr>
            <a:xfrm flipV="1">
              <a:off x="6901867" y="1484714"/>
              <a:ext cx="698196" cy="701892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上矢印 140"/>
            <p:cNvSpPr/>
            <p:nvPr/>
          </p:nvSpPr>
          <p:spPr>
            <a:xfrm rot="16200000">
              <a:off x="8434482" y="2510104"/>
              <a:ext cx="698196" cy="606247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2050" name="Picture 2" descr="D:\Works\テンプレートファイル\images\charactor\blue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723" y="1531689"/>
            <a:ext cx="504056" cy="93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23527" y="4221088"/>
            <a:ext cx="85689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例えば・・・部屋の構造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　■快適性</a:t>
            </a:r>
            <a:endParaRPr lang="en-US" altLang="ja-JP" sz="2400" dirty="0" smtClean="0"/>
          </a:p>
          <a:p>
            <a:r>
              <a:rPr lang="ja-JP" altLang="en-US" sz="2400" dirty="0" smtClean="0"/>
              <a:t>　■安全な避難経路</a:t>
            </a:r>
            <a:endParaRPr lang="en-US" altLang="ja-JP" sz="2400" dirty="0" smtClean="0"/>
          </a:p>
          <a:p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■効率</a:t>
            </a:r>
            <a:endParaRPr kumimoji="1"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　　　　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8874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  <a:endParaRPr lang="en-US" altLang="ja-JP" dirty="0" smtClean="0">
              <a:solidFill>
                <a:schemeClr val="tx1">
                  <a:lumMod val="75000"/>
                  <a:lumOff val="25000"/>
                </a:schemeClr>
              </a:solidFill>
              <a:ea typeface="Osaka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11</a:t>
            </a:fld>
            <a:endParaRPr kumimoji="1" lang="ja-JP" altLang="en-US" dirty="0"/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>
          <a:xfrm>
            <a:off x="107504" y="188640"/>
            <a:ext cx="8928992" cy="648072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モデル化とシミュレーションの流れ</a:t>
            </a:r>
            <a:endParaRPr lang="ja-JP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" t="59600" r="1149" b="13967"/>
          <a:stretch/>
        </p:blipFill>
        <p:spPr bwMode="auto">
          <a:xfrm>
            <a:off x="1" y="1672267"/>
            <a:ext cx="9144000" cy="163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U ターン矢印 7"/>
          <p:cNvSpPr/>
          <p:nvPr/>
        </p:nvSpPr>
        <p:spPr bwMode="auto">
          <a:xfrm flipH="1" flipV="1">
            <a:off x="3419872" y="3429000"/>
            <a:ext cx="4896544" cy="113022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chemeClr val="bg2"/>
          </a:solidFill>
          <a:ln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36000" tIns="18000" rIns="36000" bIns="18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dirty="0" smtClean="0">
              <a:solidFill>
                <a:schemeClr val="tx1"/>
              </a:solidFill>
              <a:latin typeface="Lucida Sans Unicode" pitchFamily="34" charset="0"/>
              <a:ea typeface="MS UI Gothic" pitchFamily="50" charset="-128"/>
            </a:endParaRPr>
          </a:p>
        </p:txBody>
      </p:sp>
      <p:sp>
        <p:nvSpPr>
          <p:cNvPr id="9" name="角丸四角形 8"/>
          <p:cNvSpPr/>
          <p:nvPr/>
        </p:nvSpPr>
        <p:spPr bwMode="auto">
          <a:xfrm>
            <a:off x="4860032" y="3994110"/>
            <a:ext cx="2520280" cy="73103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36000" tIns="18000" rIns="36000" bIns="18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dirty="0">
                <a:latin typeface="Lucida Sans Unicode" pitchFamily="34" charset="0"/>
                <a:ea typeface="MS UI Gothic" pitchFamily="50" charset="-128"/>
              </a:rPr>
              <a:t>モデル化</a:t>
            </a:r>
            <a:r>
              <a:rPr lang="ja-JP" altLang="en-US" dirty="0" smtClean="0">
                <a:latin typeface="Lucida Sans Unicode" pitchFamily="34" charset="0"/>
                <a:ea typeface="MS UI Gothic" pitchFamily="50" charset="-128"/>
              </a:rPr>
              <a:t>が適切か？</a:t>
            </a:r>
            <a:endParaRPr lang="en-US" altLang="ja-JP" dirty="0" smtClean="0">
              <a:latin typeface="Lucida Sans Unicode" pitchFamily="34" charset="0"/>
              <a:ea typeface="MS UI Gothic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dirty="0" smtClean="0">
                <a:latin typeface="Lucida Sans Unicode" pitchFamily="34" charset="0"/>
                <a:ea typeface="MS UI Gothic" pitchFamily="50" charset="-128"/>
              </a:rPr>
              <a:t>仮説が正しいか？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551584" y="1844824"/>
            <a:ext cx="2088232" cy="5739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rgbClr val="FFC000"/>
                </a:solidFill>
              </a:rPr>
              <a:t>①目的設定・</a:t>
            </a:r>
            <a:endParaRPr kumimoji="1" lang="en-US" altLang="ja-JP" dirty="0" smtClean="0">
              <a:solidFill>
                <a:srgbClr val="FFC000"/>
              </a:solidFill>
            </a:endParaRPr>
          </a:p>
          <a:p>
            <a:pPr algn="ctr"/>
            <a:r>
              <a:rPr kumimoji="1" lang="ja-JP" altLang="en-US" dirty="0" smtClean="0"/>
              <a:t>モデル化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4754116" y="2041798"/>
            <a:ext cx="2088232" cy="396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②シミュレーション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7209953" y="2041798"/>
            <a:ext cx="1863824" cy="396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③結果の検証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756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ja-JP" altLang="en-US" sz="5400" dirty="0">
                <a:latin typeface="HGS創英角ｺﾞｼｯｸUB"/>
                <a:ea typeface="HGS創英角ｺﾞｼｯｸUB"/>
                <a:cs typeface="HGS創英角ｺﾞｼｯｸUB"/>
              </a:rPr>
              <a:t>目的</a:t>
            </a:r>
            <a:r>
              <a:rPr kumimoji="1" lang="ja-JP" altLang="en-US" sz="5400" dirty="0" smtClean="0">
                <a:latin typeface="HGS創英角ｺﾞｼｯｸUB"/>
                <a:ea typeface="HGS創英角ｺﾞｼｯｸUB"/>
                <a:cs typeface="HGS創英角ｺﾞｼｯｸUB"/>
              </a:rPr>
              <a:t>設定</a:t>
            </a:r>
            <a:endParaRPr kumimoji="1" lang="ja-JP" altLang="en-US" sz="5400" dirty="0"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1560" y="1124744"/>
            <a:ext cx="7488832" cy="5328592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テーマ</a:t>
            </a:r>
            <a:endParaRPr lang="en-US" altLang="ja-JP" sz="2800" dirty="0" smtClean="0"/>
          </a:p>
          <a:p>
            <a:endParaRPr kumimoji="1" lang="en-US" altLang="ja-JP" sz="2800" dirty="0"/>
          </a:p>
          <a:p>
            <a:endParaRPr lang="en-US" altLang="ja-JP" sz="2800" dirty="0" smtClean="0"/>
          </a:p>
          <a:p>
            <a:r>
              <a:rPr kumimoji="1" lang="ja-JP" altLang="en-US" sz="2800" dirty="0" smtClean="0"/>
              <a:t>課題</a:t>
            </a:r>
            <a:endParaRPr kumimoji="1" lang="en-US" altLang="ja-JP" sz="2800" dirty="0" smtClean="0"/>
          </a:p>
          <a:p>
            <a:endParaRPr lang="en-US" altLang="ja-JP" sz="2800" dirty="0"/>
          </a:p>
          <a:p>
            <a:endParaRPr kumimoji="1" lang="en-US" altLang="ja-JP" sz="2800" dirty="0" smtClean="0"/>
          </a:p>
          <a:p>
            <a:r>
              <a:rPr lang="ja-JP" altLang="en-US" sz="2800" dirty="0" smtClean="0"/>
              <a:t>課題に対する仮説</a:t>
            </a:r>
          </a:p>
          <a:p>
            <a:pPr marL="0" indent="0">
              <a:buNone/>
            </a:pPr>
            <a:endParaRPr kumimoji="1" lang="en-US" altLang="ja-JP" sz="2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899592" y="1628800"/>
            <a:ext cx="7560840" cy="8640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ja-JP" altLang="en-US" sz="3200" dirty="0"/>
          </a:p>
        </p:txBody>
      </p:sp>
      <p:sp>
        <p:nvSpPr>
          <p:cNvPr id="7" name="角丸四角形 6"/>
          <p:cNvSpPr/>
          <p:nvPr/>
        </p:nvSpPr>
        <p:spPr>
          <a:xfrm>
            <a:off x="899592" y="3140968"/>
            <a:ext cx="7560840" cy="100811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ja-JP" altLang="en-US" sz="2000" dirty="0"/>
          </a:p>
        </p:txBody>
      </p:sp>
      <p:sp>
        <p:nvSpPr>
          <p:cNvPr id="8" name="角丸四角形 7"/>
          <p:cNvSpPr/>
          <p:nvPr/>
        </p:nvSpPr>
        <p:spPr>
          <a:xfrm>
            <a:off x="971600" y="4941168"/>
            <a:ext cx="7560840" cy="108012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ja-JP" sz="24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63282" y="2492896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※</a:t>
            </a:r>
            <a:r>
              <a:rPr lang="ja-JP" altLang="en-US" dirty="0" smtClean="0"/>
              <a:t>自律的なエージェントが関係するテーマを設定してください</a:t>
            </a:r>
            <a:endParaRPr kumimoji="1" lang="ja-JP" altLang="en-US" dirty="0"/>
          </a:p>
        </p:txBody>
      </p:sp>
      <p:sp>
        <p:nvSpPr>
          <p:cNvPr id="10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3981432" y="6356350"/>
            <a:ext cx="1304948" cy="365125"/>
          </a:xfrm>
        </p:spPr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464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ja-JP" altLang="en-US" sz="5400" dirty="0">
                <a:latin typeface="HGS創英角ｺﾞｼｯｸUB"/>
                <a:ea typeface="HGS創英角ｺﾞｼｯｸUB"/>
                <a:cs typeface="HGS創英角ｺﾞｼｯｸUB"/>
              </a:rPr>
              <a:t>目的</a:t>
            </a:r>
            <a:r>
              <a:rPr kumimoji="1" lang="ja-JP" altLang="en-US" sz="5400" dirty="0" smtClean="0">
                <a:latin typeface="HGS創英角ｺﾞｼｯｸUB"/>
                <a:ea typeface="HGS創英角ｺﾞｼｯｸUB"/>
                <a:cs typeface="HGS創英角ｺﾞｼｯｸUB"/>
              </a:rPr>
              <a:t>設定（例）</a:t>
            </a:r>
            <a:endParaRPr kumimoji="1" lang="ja-JP" altLang="en-US" sz="5400" dirty="0"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1560" y="1124744"/>
            <a:ext cx="7488832" cy="5328592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テーマ</a:t>
            </a:r>
            <a:endParaRPr lang="en-US" altLang="ja-JP" sz="2800" dirty="0" smtClean="0"/>
          </a:p>
          <a:p>
            <a:endParaRPr kumimoji="1" lang="en-US" altLang="ja-JP" sz="2800" dirty="0"/>
          </a:p>
          <a:p>
            <a:endParaRPr lang="en-US" altLang="ja-JP" sz="2800" dirty="0" smtClean="0"/>
          </a:p>
          <a:p>
            <a:r>
              <a:rPr kumimoji="1" lang="ja-JP" altLang="en-US" sz="2800" dirty="0" smtClean="0"/>
              <a:t>課題</a:t>
            </a:r>
            <a:endParaRPr kumimoji="1" lang="en-US" altLang="ja-JP" sz="2800" dirty="0" smtClean="0"/>
          </a:p>
          <a:p>
            <a:endParaRPr lang="en-US" altLang="ja-JP" sz="2800" dirty="0"/>
          </a:p>
          <a:p>
            <a:endParaRPr kumimoji="1" lang="en-US" altLang="ja-JP" sz="2800" dirty="0" smtClean="0"/>
          </a:p>
          <a:p>
            <a:r>
              <a:rPr lang="ja-JP" altLang="en-US" sz="2800" dirty="0" smtClean="0"/>
              <a:t>課題に対する仮説</a:t>
            </a:r>
          </a:p>
          <a:p>
            <a:pPr marL="0" indent="0">
              <a:buNone/>
            </a:pPr>
            <a:endParaRPr kumimoji="1" lang="en-US" altLang="ja-JP" sz="2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899592" y="1628800"/>
            <a:ext cx="7560840" cy="8640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 smtClean="0"/>
              <a:t>鳥の群れの形成</a:t>
            </a:r>
            <a:endParaRPr kumimoji="1" lang="ja-JP" altLang="en-US" sz="3200" dirty="0"/>
          </a:p>
        </p:txBody>
      </p:sp>
      <p:sp>
        <p:nvSpPr>
          <p:cNvPr id="7" name="角丸四角形 6"/>
          <p:cNvSpPr/>
          <p:nvPr/>
        </p:nvSpPr>
        <p:spPr>
          <a:xfrm>
            <a:off x="899592" y="3140968"/>
            <a:ext cx="7560840" cy="100811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/>
              <a:t>リーダーが居ないのに、障害物</a:t>
            </a:r>
            <a:r>
              <a:rPr lang="ja-JP" altLang="en-US" sz="2000" dirty="0"/>
              <a:t>や外敵がいる環境の中でも</a:t>
            </a:r>
            <a:r>
              <a:rPr lang="ja-JP" altLang="en-US" sz="2000" dirty="0" smtClean="0"/>
              <a:t>群れを形成できているのはなぜか？</a:t>
            </a:r>
            <a:endParaRPr kumimoji="1" lang="ja-JP" altLang="en-US" sz="2000" dirty="0"/>
          </a:p>
        </p:txBody>
      </p:sp>
      <p:sp>
        <p:nvSpPr>
          <p:cNvPr id="8" name="角丸四角形 7"/>
          <p:cNvSpPr/>
          <p:nvPr/>
        </p:nvSpPr>
        <p:spPr>
          <a:xfrm>
            <a:off x="971600" y="4941168"/>
            <a:ext cx="7560840" cy="108012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 smtClean="0"/>
              <a:t>個々が周囲の仲間と進行方向や速度を合わせている</a:t>
            </a:r>
            <a:endParaRPr lang="en-US" altLang="ja-JP" sz="2400" dirty="0" smtClean="0"/>
          </a:p>
        </p:txBody>
      </p:sp>
      <p:sp>
        <p:nvSpPr>
          <p:cNvPr id="9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3981432" y="6356350"/>
            <a:ext cx="1304948" cy="365125"/>
          </a:xfrm>
        </p:spPr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831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  <a:endParaRPr lang="en-US" altLang="ja-JP" dirty="0" smtClean="0">
              <a:solidFill>
                <a:schemeClr val="tx1">
                  <a:lumMod val="75000"/>
                  <a:lumOff val="25000"/>
                </a:schemeClr>
              </a:solidFill>
              <a:ea typeface="Osaka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>
          <a:xfrm>
            <a:off x="107504" y="188640"/>
            <a:ext cx="8928992" cy="648072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モデル化とシミュレーションの流れ</a:t>
            </a:r>
            <a:endParaRPr lang="ja-JP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" t="59600" r="1149" b="13967"/>
          <a:stretch/>
        </p:blipFill>
        <p:spPr bwMode="auto">
          <a:xfrm>
            <a:off x="1" y="1672267"/>
            <a:ext cx="9144000" cy="163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U ターン矢印 7"/>
          <p:cNvSpPr/>
          <p:nvPr/>
        </p:nvSpPr>
        <p:spPr bwMode="auto">
          <a:xfrm flipH="1" flipV="1">
            <a:off x="3419872" y="3429000"/>
            <a:ext cx="4896544" cy="113022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chemeClr val="bg2"/>
          </a:solidFill>
          <a:ln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36000" tIns="18000" rIns="36000" bIns="18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dirty="0" smtClean="0">
              <a:solidFill>
                <a:schemeClr val="tx1"/>
              </a:solidFill>
              <a:latin typeface="Lucida Sans Unicode" pitchFamily="34" charset="0"/>
              <a:ea typeface="MS UI Gothic" pitchFamily="50" charset="-128"/>
            </a:endParaRPr>
          </a:p>
        </p:txBody>
      </p:sp>
      <p:sp>
        <p:nvSpPr>
          <p:cNvPr id="9" name="角丸四角形 8"/>
          <p:cNvSpPr/>
          <p:nvPr/>
        </p:nvSpPr>
        <p:spPr bwMode="auto">
          <a:xfrm>
            <a:off x="4860032" y="3994110"/>
            <a:ext cx="2520280" cy="73103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36000" tIns="18000" rIns="36000" bIns="18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dirty="0">
                <a:latin typeface="Lucida Sans Unicode" pitchFamily="34" charset="0"/>
                <a:ea typeface="MS UI Gothic" pitchFamily="50" charset="-128"/>
              </a:rPr>
              <a:t>モデル化</a:t>
            </a:r>
            <a:r>
              <a:rPr lang="ja-JP" altLang="en-US" dirty="0" smtClean="0">
                <a:latin typeface="Lucida Sans Unicode" pitchFamily="34" charset="0"/>
                <a:ea typeface="MS UI Gothic" pitchFamily="50" charset="-128"/>
              </a:rPr>
              <a:t>が適切か？</a:t>
            </a:r>
            <a:endParaRPr lang="en-US" altLang="ja-JP" dirty="0" smtClean="0">
              <a:latin typeface="Lucida Sans Unicode" pitchFamily="34" charset="0"/>
              <a:ea typeface="MS UI Gothic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dirty="0" smtClean="0">
                <a:latin typeface="Lucida Sans Unicode" pitchFamily="34" charset="0"/>
                <a:ea typeface="MS UI Gothic" pitchFamily="50" charset="-128"/>
              </a:rPr>
              <a:t>仮説が正しいか？</a:t>
            </a:r>
          </a:p>
        </p:txBody>
      </p:sp>
      <p:sp>
        <p:nvSpPr>
          <p:cNvPr id="13" name="コンテンツ プレースホルダー 6"/>
          <p:cNvSpPr txBox="1">
            <a:spLocks/>
          </p:cNvSpPr>
          <p:nvPr/>
        </p:nvSpPr>
        <p:spPr>
          <a:xfrm>
            <a:off x="1259632" y="5517232"/>
            <a:ext cx="5760640" cy="6480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ja-JP" altLang="en-US" sz="2400" dirty="0" smtClean="0"/>
              <a:t>今回は</a:t>
            </a:r>
            <a:r>
              <a:rPr lang="en-US" altLang="ja-JP" sz="2400" dirty="0" err="1" smtClean="0"/>
              <a:t>MindMap</a:t>
            </a:r>
            <a:r>
              <a:rPr lang="ja-JP" altLang="en-US" sz="2400" dirty="0" smtClean="0"/>
              <a:t>を用いてモデルを記述</a:t>
            </a:r>
            <a:endParaRPr lang="en-US" altLang="ja-JP" sz="2400" dirty="0" smtClean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23528" y="4966987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モデル化の</a:t>
            </a:r>
            <a:r>
              <a:rPr kumimoji="1" lang="ja-JP" altLang="en-US" dirty="0" smtClean="0"/>
              <a:t>技法</a:t>
            </a:r>
            <a:r>
              <a:rPr lang="ja-JP" altLang="en-US" dirty="0" smtClean="0"/>
              <a:t>： </a:t>
            </a:r>
            <a:r>
              <a:rPr lang="en-US" altLang="ja-JP" dirty="0" smtClean="0"/>
              <a:t>UML, </a:t>
            </a:r>
            <a:r>
              <a:rPr lang="ja-JP" altLang="en-US" dirty="0"/>
              <a:t> </a:t>
            </a:r>
            <a:r>
              <a:rPr lang="en-US" altLang="ja-JP" dirty="0" smtClean="0"/>
              <a:t>DOA,  DFD ……</a:t>
            </a:r>
            <a:endParaRPr kumimoji="1" lang="en-US" altLang="ja-JP" dirty="0" smtClean="0"/>
          </a:p>
        </p:txBody>
      </p:sp>
      <p:sp>
        <p:nvSpPr>
          <p:cNvPr id="15" name="正方形/長方形 14"/>
          <p:cNvSpPr/>
          <p:nvPr/>
        </p:nvSpPr>
        <p:spPr>
          <a:xfrm>
            <a:off x="2551584" y="1844824"/>
            <a:ext cx="2088232" cy="5739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①目的設定・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モデル化</a:t>
            </a:r>
            <a:endParaRPr kumimoji="1" lang="ja-JP" alt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773780" y="1998672"/>
            <a:ext cx="2088232" cy="43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②シミュレーション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7209953" y="2008504"/>
            <a:ext cx="1863824" cy="43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③結果の検証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1329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/>
          <a:lstStyle/>
          <a:p>
            <a:r>
              <a:rPr kumimoji="1" lang="en-US" altLang="ja-JP" dirty="0" smtClean="0"/>
              <a:t>Mind Map</a:t>
            </a:r>
            <a:r>
              <a:rPr kumimoji="1" lang="ja-JP" altLang="en-US" dirty="0" smtClean="0"/>
              <a:t>とは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512" y="645071"/>
            <a:ext cx="9144000" cy="2044824"/>
          </a:xfrm>
        </p:spPr>
        <p:txBody>
          <a:bodyPr>
            <a:normAutofit/>
          </a:bodyPr>
          <a:lstStyle/>
          <a:p>
            <a:r>
              <a:rPr lang="ja-JP" altLang="en-US" sz="1800" dirty="0"/>
              <a:t>表現したい概念の中心となるキーワードやイメージを図の中央に置く</a:t>
            </a:r>
            <a:endParaRPr lang="en-US" altLang="ja-JP" sz="1800" dirty="0"/>
          </a:p>
          <a:p>
            <a:r>
              <a:rPr lang="ja-JP" altLang="en-US" sz="1800" dirty="0" smtClean="0"/>
              <a:t>放射状</a:t>
            </a:r>
            <a:r>
              <a:rPr lang="ja-JP" altLang="en-US" sz="1800" dirty="0"/>
              <a:t>にキーワードやイメージを繋げていくことで発想を延ばして</a:t>
            </a:r>
            <a:r>
              <a:rPr lang="ja-JP" altLang="en-US" sz="1800" dirty="0" smtClean="0"/>
              <a:t>いく思考・発想法</a:t>
            </a:r>
            <a:endParaRPr lang="ja-JP" altLang="en-US" sz="1800" dirty="0"/>
          </a:p>
          <a:p>
            <a:r>
              <a:rPr lang="ja-JP" altLang="en-US" sz="1800" dirty="0"/>
              <a:t>本来は紙とペンで描くものだが、コンピュータ上で描くため</a:t>
            </a:r>
            <a:r>
              <a:rPr lang="ja-JP" altLang="en-US" sz="1800" dirty="0" smtClean="0"/>
              <a:t>のソフトも存在</a:t>
            </a:r>
            <a:endParaRPr kumimoji="1" lang="ja-JP" altLang="en-US" sz="1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508104" y="5179929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MindMap</a:t>
            </a:r>
            <a:r>
              <a:rPr kumimoji="1" lang="ja-JP" altLang="en-US" dirty="0" smtClean="0"/>
              <a:t>で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</a:t>
            </a:r>
            <a:r>
              <a:rPr lang="ja-JP" altLang="en-US" dirty="0"/>
              <a:t>シミュレーション</a:t>
            </a:r>
            <a:r>
              <a:rPr kumimoji="1" lang="ja-JP" altLang="en-US" dirty="0" smtClean="0"/>
              <a:t>」を表現した例</a:t>
            </a:r>
            <a:endParaRPr kumimoji="1"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83" y="2924944"/>
            <a:ext cx="8553450" cy="226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027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51953" y="-20910"/>
            <a:ext cx="9433048" cy="792088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MindMap</a:t>
            </a:r>
            <a:r>
              <a:rPr lang="ja-JP" altLang="en-US" sz="3200" dirty="0" smtClean="0"/>
              <a:t>でモデル化を行う際に気を付けること</a:t>
            </a:r>
            <a:endParaRPr kumimoji="1" lang="ja-JP" altLang="en-US" sz="32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520" y="4532927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中心に対象とするテーマを「簡単なキーワード」で記述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「空間」「評価値」がそれを説明するキーワードとして派生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「空間」からは「対象」「表現」「要素」が派生</a:t>
            </a:r>
            <a:endParaRPr kumimoji="1" lang="ja-JP" altLang="en-US" sz="2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23528" y="797803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シミュレーション</a:t>
            </a:r>
            <a:r>
              <a:rPr kumimoji="1" lang="en-US" altLang="ja-JP" sz="2400" dirty="0" smtClean="0"/>
              <a:t>(MAS)</a:t>
            </a:r>
            <a:r>
              <a:rPr lang="ja-JP" altLang="en-US" sz="2400" dirty="0" smtClean="0"/>
              <a:t>を意識した</a:t>
            </a:r>
            <a:r>
              <a:rPr lang="en-US" altLang="ja-JP" sz="2400" dirty="0" smtClean="0"/>
              <a:t>MindMap</a:t>
            </a:r>
            <a:r>
              <a:rPr lang="ja-JP" altLang="en-US" sz="2400" dirty="0" smtClean="0"/>
              <a:t>作りが重要</a:t>
            </a:r>
            <a:endParaRPr lang="en-US" altLang="ja-JP" sz="2400" dirty="0" smtClean="0"/>
          </a:p>
          <a:p>
            <a:r>
              <a:rPr lang="ja-JP" altLang="en-US" sz="2400" dirty="0" smtClean="0"/>
              <a:t>　　　　⇒ある程度構造化された</a:t>
            </a:r>
            <a:r>
              <a:rPr lang="en-US" altLang="ja-JP" sz="2400" dirty="0" smtClean="0"/>
              <a:t>MindMap</a:t>
            </a:r>
            <a:r>
              <a:rPr lang="ja-JP" altLang="en-US" sz="2400" dirty="0"/>
              <a:t>の</a:t>
            </a:r>
            <a:r>
              <a:rPr lang="ja-JP" altLang="en-US" sz="2400" dirty="0" smtClean="0"/>
              <a:t>作成が必要</a:t>
            </a:r>
            <a:endParaRPr kumimoji="1" lang="ja-JP" altLang="en-US" sz="2400" dirty="0"/>
          </a:p>
        </p:txBody>
      </p:sp>
      <p:sp>
        <p:nvSpPr>
          <p:cNvPr id="8" name="角丸四角形 7"/>
          <p:cNvSpPr/>
          <p:nvPr/>
        </p:nvSpPr>
        <p:spPr>
          <a:xfrm>
            <a:off x="179512" y="1756267"/>
            <a:ext cx="8784976" cy="2608837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28275"/>
            <a:ext cx="8300361" cy="2307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95536" y="1880489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MindMap</a:t>
            </a:r>
            <a:r>
              <a:rPr kumimoji="1" lang="ja-JP" altLang="en-US" dirty="0" smtClean="0"/>
              <a:t>のテンプレート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328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1052736"/>
            <a:ext cx="7992888" cy="50405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l"/>
            </a:pPr>
            <a:r>
              <a:rPr kumimoji="1" lang="ja-JP" altLang="en-US" sz="2400" dirty="0" smtClean="0"/>
              <a:t>対象とする空間は何を意味するか？</a:t>
            </a:r>
            <a:endParaRPr kumimoji="1" lang="en-US" altLang="ja-JP" sz="2400" dirty="0" smtClean="0"/>
          </a:p>
          <a:p>
            <a:pPr marL="342900" lvl="1" indent="-342900">
              <a:buNone/>
            </a:pPr>
            <a:r>
              <a:rPr lang="ja-JP" altLang="en-US" sz="3200" dirty="0" smtClean="0"/>
              <a:t>　</a:t>
            </a:r>
            <a:r>
              <a:rPr lang="ja-JP" altLang="en-US" sz="2400" dirty="0" smtClean="0"/>
              <a:t>　</a:t>
            </a:r>
            <a:r>
              <a:rPr lang="en-US" altLang="ja-JP" sz="2000" dirty="0" smtClean="0"/>
              <a:t>ex.)</a:t>
            </a:r>
            <a:r>
              <a:rPr lang="ja-JP" altLang="en-US" sz="2000" dirty="0" smtClean="0"/>
              <a:t>　地面と空</a:t>
            </a:r>
            <a:endParaRPr lang="en-US" altLang="ja-JP" sz="2000" dirty="0" smtClean="0"/>
          </a:p>
          <a:p>
            <a:pPr marL="342900" lvl="1" indent="-342900">
              <a:buNone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　　　　　</a:t>
            </a:r>
            <a:endParaRPr lang="en-US" altLang="ja-JP" sz="2400" dirty="0" smtClean="0"/>
          </a:p>
          <a:p>
            <a:pPr marL="342900" lvl="1" indent="-342900">
              <a:buFont typeface="Wingdings" pitchFamily="2" charset="2"/>
              <a:buChar char="l"/>
            </a:pPr>
            <a:r>
              <a:rPr lang="ja-JP" altLang="en-US" sz="2400" dirty="0" smtClean="0"/>
              <a:t>どのように表現するか？</a:t>
            </a:r>
            <a:endParaRPr lang="en-US" altLang="ja-JP" sz="24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4" t="27454" r="25551" b="8974"/>
          <a:stretch/>
        </p:blipFill>
        <p:spPr bwMode="auto">
          <a:xfrm>
            <a:off x="2486627" y="3819043"/>
            <a:ext cx="1768594" cy="1733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5" t="23492" r="10087" b="8150"/>
          <a:stretch/>
        </p:blipFill>
        <p:spPr bwMode="auto">
          <a:xfrm>
            <a:off x="224384" y="3824173"/>
            <a:ext cx="1733604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58614"/>
            <a:ext cx="8229600" cy="922114"/>
          </a:xfrm>
        </p:spPr>
        <p:txBody>
          <a:bodyPr/>
          <a:lstStyle/>
          <a:p>
            <a:pPr algn="l"/>
            <a:r>
              <a:rPr lang="ja-JP" altLang="en-US" dirty="0" smtClean="0">
                <a:latin typeface="HGS創英角ｺﾞｼｯｸUB"/>
                <a:ea typeface="HGS創英角ｺﾞｼｯｸUB"/>
                <a:cs typeface="HGS創英角ｺﾞｼｯｸUB"/>
              </a:rPr>
              <a:t>空間設計</a:t>
            </a:r>
            <a:endParaRPr kumimoji="1" lang="ja-JP" altLang="en-US" dirty="0"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5853639" y="6356350"/>
            <a:ext cx="1304948" cy="365125"/>
          </a:xfrm>
        </p:spPr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7504" y="5517232"/>
            <a:ext cx="23762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u="sng" dirty="0" smtClean="0"/>
              <a:t>接続関係</a:t>
            </a:r>
            <a:endParaRPr kumimoji="1" lang="en-US" altLang="ja-JP" u="sng" dirty="0" smtClean="0"/>
          </a:p>
          <a:p>
            <a:r>
              <a:rPr kumimoji="1" lang="ja-JP" altLang="en-US" sz="1400" dirty="0" smtClean="0"/>
              <a:t>口コミネットワーク</a:t>
            </a:r>
            <a:endParaRPr kumimoji="1" lang="en-US" altLang="ja-JP" sz="1400" dirty="0" smtClean="0"/>
          </a:p>
          <a:p>
            <a:r>
              <a:rPr kumimoji="1" lang="ja-JP" altLang="en-US" sz="1400" dirty="0" smtClean="0"/>
              <a:t>組織内の構造・・</a:t>
            </a:r>
            <a:endParaRPr kumimoji="1" lang="ja-JP" altLang="en-US" sz="1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11760" y="5509101"/>
            <a:ext cx="273630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u="sng" dirty="0" smtClean="0"/>
              <a:t>単純化した距離</a:t>
            </a:r>
            <a:endParaRPr lang="en-US" altLang="ja-JP" u="sng" dirty="0" smtClean="0"/>
          </a:p>
          <a:p>
            <a:r>
              <a:rPr lang="ja-JP" altLang="en-US" sz="1400" dirty="0" smtClean="0"/>
              <a:t>地理的な位置関係</a:t>
            </a:r>
          </a:p>
          <a:p>
            <a:r>
              <a:rPr lang="ja-JP" altLang="en-US" sz="1400" dirty="0" smtClean="0"/>
              <a:t>概念的な位置関係 </a:t>
            </a:r>
            <a:r>
              <a:rPr lang="en-US" altLang="ja-JP" sz="1400" dirty="0"/>
              <a:t>etc…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7504" y="342900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u="sng" dirty="0" smtClean="0"/>
              <a:t>ネットワーク空間</a:t>
            </a:r>
            <a:endParaRPr kumimoji="1" lang="ja-JP" altLang="en-US" u="sng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339752" y="342900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u="sng" dirty="0" smtClean="0"/>
              <a:t>格子空間（セル）</a:t>
            </a:r>
            <a:endParaRPr kumimoji="1" lang="ja-JP" altLang="en-US" u="sng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31640" y="306896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u="sng" dirty="0" smtClean="0"/>
              <a:t>▼</a:t>
            </a:r>
            <a:r>
              <a:rPr kumimoji="1" lang="ja-JP" altLang="en-US" u="sng" dirty="0" smtClean="0"/>
              <a:t>空間の表現方法（エージェント同士の相互作用の仕方）</a:t>
            </a:r>
            <a:endParaRPr kumimoji="1" lang="ja-JP" altLang="en-US" u="sng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1" t="24108" r="7293" b="8112"/>
          <a:stretch/>
        </p:blipFill>
        <p:spPr bwMode="auto">
          <a:xfrm>
            <a:off x="4913166" y="3779912"/>
            <a:ext cx="1781583" cy="177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4716016" y="342900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u="sng" dirty="0" smtClean="0"/>
              <a:t>格子空間（実数）</a:t>
            </a:r>
            <a:endParaRPr kumimoji="1" lang="ja-JP" altLang="en-US" u="sng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788024" y="5517232"/>
            <a:ext cx="244827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u="sng" dirty="0" smtClean="0"/>
              <a:t>詳細化した距離</a:t>
            </a:r>
            <a:endParaRPr lang="en-US" altLang="ja-JP" u="sng" dirty="0" smtClean="0"/>
          </a:p>
          <a:p>
            <a:r>
              <a:rPr lang="ja-JP" altLang="en-US" sz="1400" dirty="0" smtClean="0"/>
              <a:t>地理的な位置関係</a:t>
            </a:r>
            <a:endParaRPr lang="ja-JP" altLang="en-US" sz="1400" dirty="0"/>
          </a:p>
          <a:p>
            <a:r>
              <a:rPr lang="ja-JP" altLang="en-US" sz="1400" dirty="0" smtClean="0"/>
              <a:t>概念的な位置関係 </a:t>
            </a:r>
            <a:r>
              <a:rPr lang="en-US" altLang="ja-JP" sz="1400" dirty="0"/>
              <a:t>etc…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020272" y="343039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u="sng" dirty="0" smtClean="0"/>
              <a:t>3</a:t>
            </a:r>
            <a:r>
              <a:rPr lang="ja-JP" altLang="en-US" u="sng" dirty="0" smtClean="0"/>
              <a:t>次元空間</a:t>
            </a:r>
            <a:r>
              <a:rPr kumimoji="1" lang="ja-JP" altLang="en-US" u="sng" dirty="0" smtClean="0"/>
              <a:t>（実数）</a:t>
            </a:r>
            <a:endParaRPr kumimoji="1" lang="ja-JP" altLang="en-US" u="sng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876256" y="5518626"/>
            <a:ext cx="244827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u="sng" dirty="0" smtClean="0"/>
              <a:t>3</a:t>
            </a:r>
            <a:r>
              <a:rPr lang="ja-JP" altLang="en-US" u="sng" dirty="0" smtClean="0"/>
              <a:t>次元を考慮した距離</a:t>
            </a:r>
            <a:endParaRPr lang="en-US" altLang="ja-JP" u="sng" dirty="0" smtClean="0"/>
          </a:p>
          <a:p>
            <a:r>
              <a:rPr lang="ja-JP" altLang="en-US" sz="1400" dirty="0" smtClean="0"/>
              <a:t>地理的な位置関係</a:t>
            </a:r>
            <a:endParaRPr lang="ja-JP" altLang="en-US" sz="1400" dirty="0"/>
          </a:p>
          <a:p>
            <a:r>
              <a:rPr lang="ja-JP" altLang="en-US" sz="1400" dirty="0" smtClean="0"/>
              <a:t>概念的な位置関係 </a:t>
            </a:r>
            <a:r>
              <a:rPr lang="en-US" altLang="ja-JP" sz="1400" dirty="0"/>
              <a:t>etc…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5" r="6325"/>
          <a:stretch/>
        </p:blipFill>
        <p:spPr bwMode="auto">
          <a:xfrm>
            <a:off x="7092280" y="3819043"/>
            <a:ext cx="1661196" cy="16900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626"/>
            <a:ext cx="3816424" cy="1061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角丸四角形 20"/>
          <p:cNvSpPr/>
          <p:nvPr/>
        </p:nvSpPr>
        <p:spPr>
          <a:xfrm>
            <a:off x="6332833" y="19844"/>
            <a:ext cx="1376240" cy="648072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64"/>
          <a:stretch/>
        </p:blipFill>
        <p:spPr bwMode="auto">
          <a:xfrm>
            <a:off x="4733030" y="1508106"/>
            <a:ext cx="3583386" cy="162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角丸四角形 23"/>
          <p:cNvSpPr/>
          <p:nvPr/>
        </p:nvSpPr>
        <p:spPr>
          <a:xfrm>
            <a:off x="5508104" y="1508105"/>
            <a:ext cx="2784727" cy="768767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12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496" y="44624"/>
            <a:ext cx="8229600" cy="1296144"/>
          </a:xfrm>
        </p:spPr>
        <p:txBody>
          <a:bodyPr>
            <a:normAutofit/>
          </a:bodyPr>
          <a:lstStyle/>
          <a:p>
            <a:pPr algn="l"/>
            <a:r>
              <a:rPr lang="ja-JP" altLang="en-US" dirty="0" smtClean="0">
                <a:latin typeface="HGS創英角ｺﾞｼｯｸUB"/>
                <a:ea typeface="HGS創英角ｺﾞｼｯｸUB"/>
                <a:cs typeface="HGS創英角ｺﾞｼｯｸUB"/>
              </a:rPr>
              <a:t>自律的な要素</a:t>
            </a:r>
            <a:r>
              <a:rPr lang="en-US" altLang="ja-JP" dirty="0" smtClean="0">
                <a:latin typeface="HGS創英角ｺﾞｼｯｸUB"/>
                <a:ea typeface="HGS創英角ｺﾞｼｯｸUB"/>
                <a:cs typeface="HGS創英角ｺﾞｼｯｸUB"/>
              </a:rPr>
              <a:t/>
            </a:r>
            <a:br>
              <a:rPr lang="en-US" altLang="ja-JP" dirty="0" smtClean="0">
                <a:latin typeface="HGS創英角ｺﾞｼｯｸUB"/>
                <a:ea typeface="HGS創英角ｺﾞｼｯｸUB"/>
                <a:cs typeface="HGS創英角ｺﾞｼｯｸUB"/>
              </a:rPr>
            </a:br>
            <a:r>
              <a:rPr lang="ja-JP" altLang="en-US" sz="2400" dirty="0" smtClean="0">
                <a:latin typeface="HGS創英角ｺﾞｼｯｸUB"/>
                <a:ea typeface="HGS創英角ｺﾞｼｯｸUB"/>
                <a:cs typeface="HGS創英角ｺﾞｼｯｸUB"/>
              </a:rPr>
              <a:t>（登場人物）</a:t>
            </a:r>
            <a:endParaRPr kumimoji="1" lang="ja-JP" altLang="en-US" sz="3100" dirty="0"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3568" y="2276872"/>
            <a:ext cx="5544616" cy="2304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400" dirty="0" smtClean="0"/>
              <a:t>例</a:t>
            </a:r>
            <a:r>
              <a:rPr lang="ja-JP" altLang="en-US" sz="2400" dirty="0" smtClean="0"/>
              <a:t>）</a:t>
            </a:r>
            <a:endParaRPr kumimoji="1" lang="en-US" altLang="ja-JP" sz="2400" dirty="0" smtClean="0"/>
          </a:p>
          <a:p>
            <a:pPr lvl="1"/>
            <a:r>
              <a:rPr lang="ja-JP" altLang="en-US" sz="2000" dirty="0"/>
              <a:t>ムクドリ</a:t>
            </a:r>
            <a:endParaRPr lang="en-US" altLang="ja-JP" sz="2000" dirty="0" smtClean="0"/>
          </a:p>
          <a:p>
            <a:pPr lvl="1"/>
            <a:r>
              <a:rPr lang="ja-JP" altLang="en-US" sz="2000" dirty="0" smtClean="0"/>
              <a:t>タカ</a:t>
            </a:r>
            <a:endParaRPr lang="en-US" altLang="ja-JP" sz="2000" dirty="0" smtClean="0"/>
          </a:p>
          <a:p>
            <a:pPr lvl="1"/>
            <a:r>
              <a:rPr lang="ja-JP" altLang="en-US" sz="2000" dirty="0"/>
              <a:t>フクロウ</a:t>
            </a:r>
            <a:endParaRPr lang="en-US" altLang="ja-JP" sz="2000" dirty="0" smtClean="0"/>
          </a:p>
          <a:p>
            <a:pPr lvl="1"/>
            <a:r>
              <a:rPr lang="ja-JP" altLang="en-US" sz="2000" strike="sngStrike" dirty="0" smtClean="0"/>
              <a:t>猟師</a:t>
            </a:r>
            <a:endParaRPr kumimoji="1" lang="en-US" altLang="ja-JP" sz="2000" strike="sngStrike" dirty="0" smtClean="0"/>
          </a:p>
          <a:p>
            <a:pPr lvl="1"/>
            <a:r>
              <a:rPr lang="ja-JP" altLang="en-US" sz="2000" strike="sngStrike" dirty="0" smtClean="0"/>
              <a:t>餌</a:t>
            </a:r>
            <a:endParaRPr kumimoji="1" lang="en-US" altLang="ja-JP" sz="2000" strike="sngStrike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7" name="四角形吹き出し 6"/>
          <p:cNvSpPr/>
          <p:nvPr/>
        </p:nvSpPr>
        <p:spPr>
          <a:xfrm>
            <a:off x="139286" y="5059120"/>
            <a:ext cx="3096344" cy="595944"/>
          </a:xfrm>
          <a:prstGeom prst="wedgeRectCallout">
            <a:avLst>
              <a:gd name="adj1" fmla="val -11554"/>
              <a:gd name="adj2" fmla="val -1408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/>
              <a:t>仮説に</a:t>
            </a:r>
            <a:r>
              <a:rPr lang="ja-JP" altLang="en-US" dirty="0" smtClean="0"/>
              <a:t>関係のない要素は除く</a:t>
            </a:r>
            <a:endParaRPr kumimoji="1" lang="en-US" altLang="ja-JP" dirty="0" smtClean="0"/>
          </a:p>
        </p:txBody>
      </p:sp>
      <p:sp>
        <p:nvSpPr>
          <p:cNvPr id="11" name="正方形/長方形 10"/>
          <p:cNvSpPr/>
          <p:nvPr/>
        </p:nvSpPr>
        <p:spPr>
          <a:xfrm>
            <a:off x="7308304" y="4745024"/>
            <a:ext cx="1800200" cy="628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7504" y="1268760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シミュレーション</a:t>
            </a:r>
            <a:r>
              <a:rPr lang="ja-JP" altLang="en-US" sz="2800" dirty="0" smtClean="0"/>
              <a:t>の結果に影響すると思われる、</a:t>
            </a:r>
            <a:endParaRPr lang="en-US" altLang="ja-JP" sz="2800" dirty="0" smtClean="0"/>
          </a:p>
          <a:p>
            <a:r>
              <a:rPr lang="ja-JP" altLang="en-US" sz="2800" dirty="0" smtClean="0"/>
              <a:t>自律的に振る舞う（ルールを持つ）</a:t>
            </a:r>
            <a:r>
              <a:rPr lang="ja-JP" altLang="en-US" sz="2800" dirty="0"/>
              <a:t>要素</a:t>
            </a:r>
            <a:r>
              <a:rPr lang="ja-JP" altLang="en-US" sz="2800" dirty="0" smtClean="0"/>
              <a:t>は？</a:t>
            </a:r>
            <a:endParaRPr kumimoji="1" lang="ja-JP" altLang="en-US" sz="2800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064" y="67584"/>
            <a:ext cx="4320480" cy="1201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角丸四角形 14"/>
          <p:cNvSpPr/>
          <p:nvPr/>
        </p:nvSpPr>
        <p:spPr>
          <a:xfrm>
            <a:off x="8028384" y="620688"/>
            <a:ext cx="965127" cy="299512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08920"/>
            <a:ext cx="661987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角丸四角形 7"/>
          <p:cNvSpPr/>
          <p:nvPr/>
        </p:nvSpPr>
        <p:spPr>
          <a:xfrm>
            <a:off x="7092280" y="3284984"/>
            <a:ext cx="1901231" cy="1080120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900772" y="5909210"/>
            <a:ext cx="6207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各自律的な要素は</a:t>
            </a:r>
            <a:r>
              <a:rPr lang="ja-JP" altLang="en-US" sz="2000" dirty="0" smtClean="0"/>
              <a:t>「振る舞い」と</a:t>
            </a:r>
            <a:r>
              <a:rPr kumimoji="1" lang="ja-JP" altLang="en-US" sz="2000" dirty="0" smtClean="0"/>
              <a:t>「初期値」を持っている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9233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496" y="58614"/>
            <a:ext cx="8229600" cy="922114"/>
          </a:xfrm>
        </p:spPr>
        <p:txBody>
          <a:bodyPr>
            <a:normAutofit/>
          </a:bodyPr>
          <a:lstStyle/>
          <a:p>
            <a:pPr algn="l"/>
            <a:r>
              <a:rPr lang="ja-JP" altLang="en-US" dirty="0" smtClean="0">
                <a:latin typeface="HGS創英角ｺﾞｼｯｸUB"/>
                <a:ea typeface="HGS創英角ｺﾞｼｯｸUB"/>
                <a:cs typeface="HGS創英角ｺﾞｼｯｸUB"/>
              </a:rPr>
              <a:t>非自律的な要素</a:t>
            </a:r>
            <a:endParaRPr kumimoji="1" lang="ja-JP" altLang="en-US" sz="2700" dirty="0"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5853639" y="6356350"/>
            <a:ext cx="1304948" cy="365125"/>
          </a:xfrm>
        </p:spPr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9512" y="1279301"/>
            <a:ext cx="7992888" cy="5246043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空間上に存在する要素</a:t>
            </a:r>
            <a:endParaRPr kumimoji="1" lang="en-US" altLang="ja-JP" dirty="0" smtClean="0"/>
          </a:p>
          <a:p>
            <a:pPr lvl="1">
              <a:buNone/>
            </a:pPr>
            <a:r>
              <a:rPr lang="ja-JP" altLang="en-US" sz="3000" dirty="0" smtClean="0"/>
              <a:t>例）</a:t>
            </a:r>
            <a:endParaRPr kumimoji="1" lang="en-US" altLang="ja-JP" sz="3000" dirty="0" smtClean="0"/>
          </a:p>
          <a:p>
            <a:pPr lvl="1"/>
            <a:r>
              <a:rPr lang="ja-JP" altLang="en-US" sz="1900" dirty="0"/>
              <a:t>ビル</a:t>
            </a:r>
            <a:endParaRPr lang="en-US" altLang="ja-JP" sz="1900" dirty="0"/>
          </a:p>
          <a:p>
            <a:pPr lvl="1"/>
            <a:r>
              <a:rPr lang="ja-JP" altLang="en-US" sz="2200" dirty="0"/>
              <a:t>木</a:t>
            </a:r>
            <a:endParaRPr lang="en-US" altLang="ja-JP" sz="2200" dirty="0"/>
          </a:p>
          <a:p>
            <a:pPr lvl="1"/>
            <a:r>
              <a:rPr lang="ja-JP" altLang="en-US" sz="2200" dirty="0"/>
              <a:t>電柱</a:t>
            </a:r>
            <a:endParaRPr lang="en-US" altLang="ja-JP" sz="2200" dirty="0" smtClean="0"/>
          </a:p>
          <a:p>
            <a:pPr lvl="1"/>
            <a:r>
              <a:rPr lang="ja-JP" altLang="en-US" sz="2200" strike="sngStrike" dirty="0"/>
              <a:t>雲</a:t>
            </a:r>
            <a:endParaRPr lang="en-US" altLang="ja-JP" sz="2200" strike="sngStrike" dirty="0"/>
          </a:p>
          <a:p>
            <a:pPr lvl="1"/>
            <a:r>
              <a:rPr lang="ja-JP" altLang="en-US" sz="1900" strike="sngStrike" dirty="0" smtClean="0"/>
              <a:t>電線</a:t>
            </a:r>
            <a:r>
              <a:rPr lang="ja-JP" altLang="en-US" sz="1900" dirty="0" smtClean="0"/>
              <a:t>　</a:t>
            </a:r>
            <a:r>
              <a:rPr lang="en-US" altLang="ja-JP" sz="1700" dirty="0" smtClean="0"/>
              <a:t>etc…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7626"/>
            <a:ext cx="3816424" cy="1061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角丸四角形 13"/>
          <p:cNvSpPr/>
          <p:nvPr/>
        </p:nvSpPr>
        <p:spPr>
          <a:xfrm>
            <a:off x="8028384" y="764704"/>
            <a:ext cx="1008112" cy="343961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52936"/>
            <a:ext cx="6990815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角丸四角形 8"/>
          <p:cNvSpPr/>
          <p:nvPr/>
        </p:nvSpPr>
        <p:spPr>
          <a:xfrm>
            <a:off x="7812360" y="4797152"/>
            <a:ext cx="936104" cy="1008112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四角形吹き出し 14"/>
          <p:cNvSpPr/>
          <p:nvPr/>
        </p:nvSpPr>
        <p:spPr>
          <a:xfrm>
            <a:off x="179512" y="4849280"/>
            <a:ext cx="3096344" cy="595944"/>
          </a:xfrm>
          <a:prstGeom prst="wedgeRectCallout">
            <a:avLst>
              <a:gd name="adj1" fmla="val -11554"/>
              <a:gd name="adj2" fmla="val -1408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/>
              <a:t>仮説に</a:t>
            </a:r>
            <a:r>
              <a:rPr lang="ja-JP" altLang="en-US" dirty="0" smtClean="0"/>
              <a:t>関係のない要素は除く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75365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611560" y="3140968"/>
            <a:ext cx="7772400" cy="1362075"/>
          </a:xfrm>
        </p:spPr>
        <p:txBody>
          <a:bodyPr/>
          <a:lstStyle/>
          <a:p>
            <a:r>
              <a:rPr kumimoji="1" lang="ja-JP" altLang="en-US" dirty="0" smtClean="0"/>
              <a:t>シミュレーションとは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2011 KOZO KEIKAKU ENGINEERING Inc. All Rights Reserved. </a:t>
            </a:r>
            <a:endParaRPr lang="en-US" altLang="ja-JP" dirty="0" smtClean="0">
              <a:solidFill>
                <a:schemeClr val="tx1">
                  <a:lumMod val="75000"/>
                  <a:lumOff val="25000"/>
                </a:schemeClr>
              </a:solidFill>
              <a:ea typeface="Osaka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33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正方形/長方形 33"/>
          <p:cNvSpPr/>
          <p:nvPr/>
        </p:nvSpPr>
        <p:spPr>
          <a:xfrm>
            <a:off x="4933057" y="1196753"/>
            <a:ext cx="4175447" cy="41719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274" y="116632"/>
            <a:ext cx="7163022" cy="778098"/>
          </a:xfrm>
        </p:spPr>
        <p:txBody>
          <a:bodyPr>
            <a:noAutofit/>
          </a:bodyPr>
          <a:lstStyle/>
          <a:p>
            <a:pPr algn="l"/>
            <a:r>
              <a:rPr lang="ja-JP" altLang="en-US" sz="4000" dirty="0" smtClean="0">
                <a:latin typeface="HGS創英角ｺﾞｼｯｸUB"/>
                <a:ea typeface="HGS創英角ｺﾞｼｯｸUB"/>
                <a:cs typeface="HGS創英角ｺﾞｼｯｸUB"/>
              </a:rPr>
              <a:t>自律的な</a:t>
            </a:r>
            <a:r>
              <a:rPr lang="ja-JP" altLang="en-US" sz="4000" dirty="0">
                <a:latin typeface="HGS創英角ｺﾞｼｯｸUB"/>
                <a:ea typeface="HGS創英角ｺﾞｼｯｸUB"/>
                <a:cs typeface="HGS創英角ｺﾞｼｯｸUB"/>
              </a:rPr>
              <a:t>要素</a:t>
            </a:r>
            <a:r>
              <a:rPr kumimoji="1" lang="ja-JP" altLang="en-US" sz="4000" dirty="0" smtClean="0">
                <a:latin typeface="HGS創英角ｺﾞｼｯｸUB"/>
                <a:ea typeface="HGS創英角ｺﾞｼｯｸUB"/>
                <a:cs typeface="HGS創英角ｺﾞｼｯｸUB"/>
              </a:rPr>
              <a:t>の振舞い</a:t>
            </a:r>
            <a:endParaRPr kumimoji="1" lang="ja-JP" altLang="en-US" sz="4000" dirty="0"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9512" y="1124744"/>
            <a:ext cx="4608512" cy="2203993"/>
          </a:xfrm>
        </p:spPr>
        <p:txBody>
          <a:bodyPr>
            <a:normAutofit lnSpcReduction="10000"/>
          </a:bodyPr>
          <a:lstStyle/>
          <a:p>
            <a:r>
              <a:rPr lang="ja-JP" altLang="en-US" sz="2400" u="sng" dirty="0" smtClean="0"/>
              <a:t>どのような振る舞いをするか？</a:t>
            </a:r>
            <a:endParaRPr kumimoji="1" lang="en-US" altLang="ja-JP" u="sng" dirty="0" smtClean="0"/>
          </a:p>
          <a:p>
            <a:pPr lvl="1">
              <a:buNone/>
            </a:pPr>
            <a:r>
              <a:rPr lang="ja-JP" altLang="en-US" sz="2400" dirty="0"/>
              <a:t>例</a:t>
            </a:r>
            <a:r>
              <a:rPr lang="en-US" altLang="ja-JP" sz="2400" dirty="0" smtClean="0"/>
              <a:t>)</a:t>
            </a:r>
            <a:endParaRPr lang="en-US" altLang="ja-JP" sz="1800" dirty="0" smtClean="0"/>
          </a:p>
          <a:p>
            <a:pPr lvl="2"/>
            <a:r>
              <a:rPr lang="ja-JP" altLang="en-US" sz="1800" dirty="0"/>
              <a:t>まっすぐ進む</a:t>
            </a:r>
            <a:endParaRPr lang="en-US" altLang="ja-JP" sz="1800" dirty="0" smtClean="0"/>
          </a:p>
          <a:p>
            <a:pPr lvl="2"/>
            <a:r>
              <a:rPr lang="ja-JP" altLang="en-US" sz="1800" dirty="0" smtClean="0"/>
              <a:t>速度・方向を仲間と合わせる</a:t>
            </a:r>
            <a:endParaRPr lang="en-US" altLang="ja-JP" sz="1800" dirty="0" smtClean="0"/>
          </a:p>
          <a:p>
            <a:pPr lvl="2"/>
            <a:r>
              <a:rPr lang="ja-JP" altLang="en-US" sz="1800" dirty="0" smtClean="0"/>
              <a:t>近づきすぎたら避ける</a:t>
            </a:r>
            <a:endParaRPr lang="en-US" altLang="ja-JP" sz="1800" dirty="0" smtClean="0"/>
          </a:p>
          <a:p>
            <a:pPr lvl="2"/>
            <a:r>
              <a:rPr lang="ja-JP" altLang="en-US" sz="1800" dirty="0" smtClean="0"/>
              <a:t>フクロウやタカを避ける　</a:t>
            </a:r>
            <a:r>
              <a:rPr lang="en-US" altLang="ja-JP" sz="1800" dirty="0" smtClean="0"/>
              <a:t>etc</a:t>
            </a:r>
            <a:r>
              <a:rPr lang="ja-JP" altLang="en-US" sz="1800" dirty="0" smtClean="0"/>
              <a:t>・・・</a:t>
            </a:r>
            <a:endParaRPr lang="en-US" altLang="ja-JP" sz="1800" dirty="0" smtClean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7224464" y="3215195"/>
            <a:ext cx="1728192" cy="6480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dirty="0"/>
              <a:t>フクロウ</a:t>
            </a:r>
            <a:endParaRPr kumimoji="1" lang="ja-JP" altLang="en-US" dirty="0"/>
          </a:p>
        </p:txBody>
      </p:sp>
      <p:sp>
        <p:nvSpPr>
          <p:cNvPr id="7" name="円/楕円 6"/>
          <p:cNvSpPr/>
          <p:nvPr/>
        </p:nvSpPr>
        <p:spPr>
          <a:xfrm>
            <a:off x="5214156" y="3215195"/>
            <a:ext cx="1652311" cy="6480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ムクドリ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7498987" y="1484809"/>
            <a:ext cx="115212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電柱</a:t>
            </a:r>
            <a:endParaRPr kumimoji="1" lang="ja-JP" altLang="en-US" sz="16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7847" y="1440421"/>
            <a:ext cx="887760" cy="4764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ビル</a:t>
            </a:r>
            <a:endParaRPr kumimoji="1" lang="ja-JP" altLang="en-US" sz="1600" dirty="0"/>
          </a:p>
        </p:txBody>
      </p:sp>
      <p:sp>
        <p:nvSpPr>
          <p:cNvPr id="10" name="正方形/長方形 9"/>
          <p:cNvSpPr/>
          <p:nvPr/>
        </p:nvSpPr>
        <p:spPr>
          <a:xfrm>
            <a:off x="6431110" y="1484809"/>
            <a:ext cx="731912" cy="4098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木</a:t>
            </a:r>
            <a:endParaRPr kumimoji="1" lang="ja-JP" altLang="en-US" sz="1600" dirty="0"/>
          </a:p>
        </p:txBody>
      </p:sp>
      <p:cxnSp>
        <p:nvCxnSpPr>
          <p:cNvPr id="32" name="直線矢印コネクタ 31"/>
          <p:cNvCxnSpPr>
            <a:stCxn id="7" idx="0"/>
            <a:endCxn id="9" idx="2"/>
          </p:cNvCxnSpPr>
          <p:nvPr/>
        </p:nvCxnSpPr>
        <p:spPr>
          <a:xfrm flipH="1" flipV="1">
            <a:off x="5731727" y="1916857"/>
            <a:ext cx="308585" cy="129833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>
            <a:stCxn id="7" idx="0"/>
            <a:endCxn id="10" idx="2"/>
          </p:cNvCxnSpPr>
          <p:nvPr/>
        </p:nvCxnSpPr>
        <p:spPr>
          <a:xfrm flipV="1">
            <a:off x="6040312" y="1894663"/>
            <a:ext cx="756754" cy="1320532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>
            <a:stCxn id="7" idx="7"/>
            <a:endCxn id="8" idx="2"/>
          </p:cNvCxnSpPr>
          <p:nvPr/>
        </p:nvCxnSpPr>
        <p:spPr>
          <a:xfrm flipV="1">
            <a:off x="6624492" y="1916857"/>
            <a:ext cx="1450559" cy="1393246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>
            <a:stCxn id="6" idx="0"/>
            <a:endCxn id="8" idx="2"/>
          </p:cNvCxnSpPr>
          <p:nvPr/>
        </p:nvCxnSpPr>
        <p:spPr>
          <a:xfrm flipH="1" flipV="1">
            <a:off x="8075051" y="1916857"/>
            <a:ext cx="13509" cy="129833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>
            <a:stCxn id="6" idx="0"/>
            <a:endCxn id="10" idx="2"/>
          </p:cNvCxnSpPr>
          <p:nvPr/>
        </p:nvCxnSpPr>
        <p:spPr>
          <a:xfrm flipH="1" flipV="1">
            <a:off x="6797066" y="1894663"/>
            <a:ext cx="1291494" cy="1320532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stCxn id="6" idx="1"/>
            <a:endCxn id="9" idx="2"/>
          </p:cNvCxnSpPr>
          <p:nvPr/>
        </p:nvCxnSpPr>
        <p:spPr>
          <a:xfrm flipH="1" flipV="1">
            <a:off x="5731727" y="1916857"/>
            <a:ext cx="1745825" cy="1393246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5414119" y="2401040"/>
            <a:ext cx="886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>
                <a:solidFill>
                  <a:srgbClr val="FF0000"/>
                </a:solidFill>
              </a:rPr>
              <a:t>避ける</a:t>
            </a:r>
            <a:endParaRPr lang="en-US" altLang="ja-JP" sz="1400" b="1" dirty="0">
              <a:solidFill>
                <a:srgbClr val="FF0000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300192" y="2093263"/>
            <a:ext cx="74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rgbClr val="FF0000"/>
                </a:solidFill>
              </a:rPr>
              <a:t>避ける</a:t>
            </a:r>
            <a:endParaRPr lang="en-US" altLang="ja-JP" sz="1400" b="1" dirty="0">
              <a:solidFill>
                <a:srgbClr val="FF0000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954376" y="2696460"/>
            <a:ext cx="842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>
                <a:solidFill>
                  <a:srgbClr val="FF0000"/>
                </a:solidFill>
              </a:rPr>
              <a:t>避ける</a:t>
            </a:r>
            <a:endParaRPr lang="en-US" altLang="ja-JP" sz="1400" b="1" dirty="0">
              <a:solidFill>
                <a:srgbClr val="FF0000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6948264" y="299695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rgbClr val="FF0000"/>
                </a:solidFill>
              </a:rPr>
              <a:t>避ける</a:t>
            </a:r>
            <a:endParaRPr lang="en-US" altLang="ja-JP" sz="1400" b="1" dirty="0">
              <a:solidFill>
                <a:srgbClr val="FF0000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8026447" y="2422318"/>
            <a:ext cx="1082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rgbClr val="FF0000"/>
                </a:solidFill>
              </a:rPr>
              <a:t>避ける</a:t>
            </a:r>
            <a:endParaRPr lang="en-US" altLang="ja-JP" sz="1400" b="1" dirty="0">
              <a:solidFill>
                <a:srgbClr val="FF0000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7402363" y="2093263"/>
            <a:ext cx="8778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>
                <a:solidFill>
                  <a:srgbClr val="FF0000"/>
                </a:solidFill>
              </a:rPr>
              <a:t>避ける</a:t>
            </a:r>
            <a:r>
              <a:rPr lang="ja-JP" altLang="en-US" sz="1400" b="1" dirty="0">
                <a:solidFill>
                  <a:srgbClr val="FF0000"/>
                </a:solidFill>
              </a:rPr>
              <a:t>　</a:t>
            </a:r>
            <a:endParaRPr lang="en-US" altLang="ja-JP" sz="1400" b="1" dirty="0">
              <a:solidFill>
                <a:srgbClr val="FF0000"/>
              </a:solidFill>
            </a:endParaRPr>
          </a:p>
        </p:txBody>
      </p:sp>
      <p:cxnSp>
        <p:nvCxnSpPr>
          <p:cNvPr id="60" name="直線矢印コネクタ 59"/>
          <p:cNvCxnSpPr/>
          <p:nvPr/>
        </p:nvCxnSpPr>
        <p:spPr>
          <a:xfrm>
            <a:off x="6866467" y="3429000"/>
            <a:ext cx="357997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/>
          <p:nvPr/>
        </p:nvCxnSpPr>
        <p:spPr>
          <a:xfrm flipH="1">
            <a:off x="6843774" y="3646289"/>
            <a:ext cx="38069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6732240" y="3625279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 smtClean="0">
                <a:solidFill>
                  <a:srgbClr val="FF0000"/>
                </a:solidFill>
              </a:rPr>
              <a:t>追跡</a:t>
            </a:r>
            <a:endParaRPr lang="en-US" altLang="ja-JP" sz="1400" b="1" dirty="0">
              <a:solidFill>
                <a:srgbClr val="FF0000"/>
              </a:solidFill>
            </a:endParaRPr>
          </a:p>
        </p:txBody>
      </p:sp>
      <p:sp>
        <p:nvSpPr>
          <p:cNvPr id="13" name="上カーブ矢印 12"/>
          <p:cNvSpPr/>
          <p:nvPr/>
        </p:nvSpPr>
        <p:spPr>
          <a:xfrm flipH="1">
            <a:off x="5434479" y="3876675"/>
            <a:ext cx="1223709" cy="661812"/>
          </a:xfrm>
          <a:prstGeom prst="curvedUpArrow">
            <a:avLst>
              <a:gd name="adj1" fmla="val 13550"/>
              <a:gd name="adj2" fmla="val 35470"/>
              <a:gd name="adj3" fmla="val 14925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5057092" y="4551669"/>
            <a:ext cx="25392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>
                <a:solidFill>
                  <a:srgbClr val="FF0000"/>
                </a:solidFill>
              </a:rPr>
              <a:t>速度・方向を周囲と合わせる</a:t>
            </a:r>
            <a:endParaRPr lang="en-US" altLang="ja-JP" sz="1400" b="1" dirty="0" smtClean="0">
              <a:solidFill>
                <a:srgbClr val="FF0000"/>
              </a:solidFill>
            </a:endParaRPr>
          </a:p>
          <a:p>
            <a:r>
              <a:rPr lang="ja-JP" altLang="en-US" sz="1400" b="1" dirty="0" smtClean="0">
                <a:solidFill>
                  <a:srgbClr val="FF0000"/>
                </a:solidFill>
              </a:rPr>
              <a:t>近づき過ぎたら離れる</a:t>
            </a:r>
            <a:endParaRPr lang="en-US" altLang="ja-JP" sz="1400" b="1" dirty="0" smtClean="0">
              <a:solidFill>
                <a:srgbClr val="FF0000"/>
              </a:solidFill>
            </a:endParaRPr>
          </a:p>
          <a:p>
            <a:r>
              <a:rPr lang="ja-JP" altLang="en-US" sz="1400" b="1" dirty="0">
                <a:solidFill>
                  <a:srgbClr val="FF0000"/>
                </a:solidFill>
              </a:rPr>
              <a:t>外敵</a:t>
            </a:r>
            <a:r>
              <a:rPr lang="ja-JP" altLang="en-US" sz="1400" b="1" dirty="0" smtClean="0">
                <a:solidFill>
                  <a:srgbClr val="FF0000"/>
                </a:solidFill>
              </a:rPr>
              <a:t>が近づいてきたら離れる</a:t>
            </a:r>
            <a:endParaRPr lang="en-US" altLang="ja-JP" sz="1400" b="1" dirty="0">
              <a:solidFill>
                <a:srgbClr val="FF0000"/>
              </a:solidFill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866502" y="3061306"/>
            <a:ext cx="842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rgbClr val="FF0000"/>
                </a:solidFill>
              </a:rPr>
              <a:t>飛行</a:t>
            </a:r>
            <a:endParaRPr lang="en-US" altLang="ja-JP" sz="1400" b="1" dirty="0">
              <a:solidFill>
                <a:srgbClr val="FF0000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224464" y="3879848"/>
            <a:ext cx="1847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>
                <a:solidFill>
                  <a:srgbClr val="FF0000"/>
                </a:solidFill>
              </a:rPr>
              <a:t>近くの</a:t>
            </a:r>
            <a:r>
              <a:rPr lang="ja-JP" altLang="en-US" sz="1400" b="1" dirty="0">
                <a:solidFill>
                  <a:srgbClr val="FF0000"/>
                </a:solidFill>
              </a:rPr>
              <a:t>ムクドリ</a:t>
            </a:r>
            <a:r>
              <a:rPr lang="ja-JP" altLang="en-US" sz="1400" b="1" dirty="0" smtClean="0">
                <a:solidFill>
                  <a:srgbClr val="FF0000"/>
                </a:solidFill>
              </a:rPr>
              <a:t>に接近</a:t>
            </a:r>
            <a:endParaRPr lang="en-US" altLang="ja-JP" sz="1400" b="1" dirty="0">
              <a:solidFill>
                <a:srgbClr val="FF0000"/>
              </a:solidFill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8301310" y="2952457"/>
            <a:ext cx="842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rgbClr val="FF0000"/>
                </a:solidFill>
              </a:rPr>
              <a:t>飛行</a:t>
            </a:r>
            <a:endParaRPr lang="en-US" altLang="ja-JP" sz="1400" b="1" dirty="0">
              <a:solidFill>
                <a:srgbClr val="FF0000"/>
              </a:solidFill>
            </a:endParaRPr>
          </a:p>
        </p:txBody>
      </p:sp>
      <p:sp>
        <p:nvSpPr>
          <p:cNvPr id="69" name="円/楕円 68"/>
          <p:cNvSpPr/>
          <p:nvPr/>
        </p:nvSpPr>
        <p:spPr>
          <a:xfrm>
            <a:off x="7376864" y="4211563"/>
            <a:ext cx="1728192" cy="6480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dirty="0" smtClean="0"/>
              <a:t>タカ</a:t>
            </a:r>
            <a:endParaRPr kumimoji="1" lang="ja-JP" altLang="en-US" dirty="0"/>
          </a:p>
        </p:txBody>
      </p:sp>
      <p:cxnSp>
        <p:nvCxnSpPr>
          <p:cNvPr id="70" name="直線矢印コネクタ 69"/>
          <p:cNvCxnSpPr>
            <a:stCxn id="62" idx="1"/>
          </p:cNvCxnSpPr>
          <p:nvPr/>
        </p:nvCxnSpPr>
        <p:spPr>
          <a:xfrm>
            <a:off x="6732240" y="3779168"/>
            <a:ext cx="667122" cy="629369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/>
          <p:cNvCxnSpPr/>
          <p:nvPr/>
        </p:nvCxnSpPr>
        <p:spPr>
          <a:xfrm flipH="1" flipV="1">
            <a:off x="6673284" y="3876675"/>
            <a:ext cx="671024" cy="583682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4403656" cy="2709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円/楕円 35"/>
          <p:cNvSpPr/>
          <p:nvPr/>
        </p:nvSpPr>
        <p:spPr>
          <a:xfrm>
            <a:off x="2195736" y="3260235"/>
            <a:ext cx="2088232" cy="1599400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186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512" y="44624"/>
            <a:ext cx="9144000" cy="922114"/>
          </a:xfrm>
        </p:spPr>
        <p:txBody>
          <a:bodyPr>
            <a:noAutofit/>
          </a:bodyPr>
          <a:lstStyle/>
          <a:p>
            <a:pPr algn="l"/>
            <a:r>
              <a:rPr lang="ja-JP" altLang="en-US" sz="4000" dirty="0" smtClean="0">
                <a:latin typeface="HGS創英角ｺﾞｼｯｸUB"/>
                <a:ea typeface="HGS創英角ｺﾞｼｯｸUB"/>
                <a:cs typeface="HGS創英角ｺﾞｼｯｸUB"/>
              </a:rPr>
              <a:t>自律的な</a:t>
            </a:r>
            <a:r>
              <a:rPr lang="ja-JP" altLang="en-US" sz="4000" dirty="0">
                <a:latin typeface="HGS創英角ｺﾞｼｯｸUB"/>
                <a:ea typeface="HGS創英角ｺﾞｼｯｸUB"/>
                <a:cs typeface="HGS創英角ｺﾞｼｯｸUB"/>
              </a:rPr>
              <a:t>要素</a:t>
            </a:r>
            <a:r>
              <a:rPr lang="ja-JP" altLang="en-US" sz="4000" dirty="0" smtClean="0">
                <a:latin typeface="HGS創英角ｺﾞｼｯｸUB"/>
                <a:ea typeface="HGS創英角ｺﾞｼｯｸUB"/>
                <a:cs typeface="HGS創英角ｺﾞｼｯｸUB"/>
              </a:rPr>
              <a:t>の</a:t>
            </a:r>
            <a:r>
              <a:rPr lang="ja-JP" altLang="en-US" sz="4000" dirty="0">
                <a:latin typeface="HGS創英角ｺﾞｼｯｸUB"/>
                <a:ea typeface="HGS創英角ｺﾞｼｯｸUB"/>
                <a:cs typeface="HGS創英角ｺﾞｼｯｸUB"/>
              </a:rPr>
              <a:t>初期値</a:t>
            </a:r>
            <a:endParaRPr kumimoji="1" lang="ja-JP" altLang="en-US" sz="3600" dirty="0"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7828" y="1484809"/>
            <a:ext cx="5904656" cy="3713911"/>
          </a:xfrm>
        </p:spPr>
        <p:txBody>
          <a:bodyPr>
            <a:normAutofit/>
          </a:bodyPr>
          <a:lstStyle/>
          <a:p>
            <a:r>
              <a:rPr kumimoji="1" lang="ja-JP" altLang="en-US" sz="2400" b="1" u="sng" dirty="0" smtClean="0"/>
              <a:t>どのような</a:t>
            </a:r>
            <a:r>
              <a:rPr lang="ja-JP" altLang="en-US" sz="2400" b="1" u="sng" dirty="0" smtClean="0"/>
              <a:t>初期値</a:t>
            </a:r>
            <a:r>
              <a:rPr kumimoji="1" lang="ja-JP" altLang="en-US" sz="2400" b="1" u="sng" dirty="0" smtClean="0"/>
              <a:t>が必要か？</a:t>
            </a:r>
            <a:endParaRPr kumimoji="1" lang="en-US" altLang="ja-JP" sz="2400" b="1" u="sng" dirty="0" smtClean="0"/>
          </a:p>
          <a:p>
            <a:pPr lvl="1">
              <a:buNone/>
            </a:pPr>
            <a:r>
              <a:rPr kumimoji="1" lang="ja-JP" altLang="en-US" sz="1800" dirty="0" smtClean="0"/>
              <a:t>振る舞いに関連する初期値を抽出</a:t>
            </a:r>
            <a:endParaRPr lang="en-US" altLang="ja-JP" sz="2400" dirty="0"/>
          </a:p>
          <a:p>
            <a:pPr lvl="1">
              <a:buNone/>
            </a:pPr>
            <a:r>
              <a:rPr lang="ja-JP" altLang="en-US" sz="2400" dirty="0"/>
              <a:t>例</a:t>
            </a:r>
            <a:r>
              <a:rPr kumimoji="1" lang="en-US" altLang="ja-JP" sz="2400" dirty="0" smtClean="0"/>
              <a:t>)</a:t>
            </a:r>
          </a:p>
          <a:p>
            <a:pPr lvl="2"/>
            <a:r>
              <a:rPr lang="ja-JP" altLang="en-US" sz="1800" dirty="0" smtClean="0"/>
              <a:t>初期速度</a:t>
            </a:r>
            <a:r>
              <a:rPr lang="ja-JP" altLang="en-US" sz="1800" dirty="0"/>
              <a:t>・角度</a:t>
            </a:r>
            <a:endParaRPr lang="en-US" altLang="ja-JP" sz="1800" dirty="0"/>
          </a:p>
          <a:p>
            <a:pPr lvl="2"/>
            <a:r>
              <a:rPr lang="ja-JP" altLang="en-US" sz="1800" dirty="0"/>
              <a:t>回転角度</a:t>
            </a:r>
            <a:endParaRPr lang="en-US" altLang="ja-JP" sz="1800" dirty="0"/>
          </a:p>
          <a:p>
            <a:pPr lvl="2"/>
            <a:r>
              <a:rPr lang="ja-JP" altLang="en-US" sz="1800" dirty="0"/>
              <a:t>視野</a:t>
            </a:r>
            <a:endParaRPr lang="en-US" altLang="ja-JP" sz="1800" dirty="0"/>
          </a:p>
          <a:p>
            <a:pPr lvl="2"/>
            <a:r>
              <a:rPr lang="ja-JP" altLang="en-US" sz="1800" dirty="0"/>
              <a:t>初期</a:t>
            </a:r>
            <a:r>
              <a:rPr lang="ja-JP" altLang="en-US" sz="1800" dirty="0" smtClean="0"/>
              <a:t>位置</a:t>
            </a:r>
            <a:r>
              <a:rPr lang="ja-JP" altLang="en-US" sz="1800" dirty="0"/>
              <a:t>　</a:t>
            </a:r>
            <a:r>
              <a:rPr lang="en-US" altLang="ja-JP" sz="1800" dirty="0" err="1"/>
              <a:t>etc</a:t>
            </a:r>
            <a:r>
              <a:rPr lang="ja-JP" altLang="en-US" sz="1800" dirty="0"/>
              <a:t>・・・</a:t>
            </a:r>
            <a:endParaRPr lang="en-US" altLang="ja-JP" sz="1800" dirty="0"/>
          </a:p>
          <a:p>
            <a:pPr lvl="2"/>
            <a:endParaRPr lang="en-US" altLang="ja-JP" sz="2800" dirty="0" smtClean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sp>
        <p:nvSpPr>
          <p:cNvPr id="43" name="右矢印 42"/>
          <p:cNvSpPr/>
          <p:nvPr/>
        </p:nvSpPr>
        <p:spPr>
          <a:xfrm>
            <a:off x="179512" y="5605451"/>
            <a:ext cx="504056" cy="5929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55576" y="5478323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/>
              <a:t>初期値</a:t>
            </a:r>
            <a:r>
              <a:rPr lang="ja-JP" altLang="en-US" sz="1600" dirty="0" smtClean="0"/>
              <a:t>は、</a:t>
            </a:r>
            <a:r>
              <a:rPr kumimoji="1" lang="ja-JP" altLang="en-US" sz="1600" dirty="0" smtClean="0"/>
              <a:t>できるだけ既存研究などの参考文献をもとに、妥当なパラメータを設定</a:t>
            </a:r>
            <a:endParaRPr kumimoji="1" lang="en-US" altLang="ja-JP" sz="1600" dirty="0" smtClean="0"/>
          </a:p>
          <a:p>
            <a:r>
              <a:rPr kumimoji="1" lang="ja-JP" altLang="en-US" sz="1600" dirty="0" smtClean="0"/>
              <a:t>（なぜこの値かをきちんと説明できるようにする）</a:t>
            </a:r>
            <a:endParaRPr kumimoji="1" lang="ja-JP" altLang="en-US" sz="1600" dirty="0"/>
          </a:p>
        </p:txBody>
      </p:sp>
      <p:sp>
        <p:nvSpPr>
          <p:cNvPr id="46" name="円/楕円 45"/>
          <p:cNvSpPr/>
          <p:nvPr/>
        </p:nvSpPr>
        <p:spPr>
          <a:xfrm>
            <a:off x="6689324" y="3215195"/>
            <a:ext cx="1728192" cy="6480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dirty="0"/>
              <a:t>フクロウ</a:t>
            </a:r>
            <a:endParaRPr kumimoji="1" lang="ja-JP" altLang="en-US" dirty="0"/>
          </a:p>
        </p:txBody>
      </p:sp>
      <p:sp>
        <p:nvSpPr>
          <p:cNvPr id="47" name="円/楕円 46"/>
          <p:cNvSpPr/>
          <p:nvPr/>
        </p:nvSpPr>
        <p:spPr>
          <a:xfrm>
            <a:off x="4679016" y="3215195"/>
            <a:ext cx="1652311" cy="6480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ムクドリ</a:t>
            </a:r>
            <a:endParaRPr kumimoji="1" lang="ja-JP" altLang="en-US" dirty="0"/>
          </a:p>
        </p:txBody>
      </p:sp>
      <p:sp>
        <p:nvSpPr>
          <p:cNvPr id="49" name="正方形/長方形 48"/>
          <p:cNvSpPr/>
          <p:nvPr/>
        </p:nvSpPr>
        <p:spPr>
          <a:xfrm>
            <a:off x="6963847" y="1484809"/>
            <a:ext cx="115212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電柱</a:t>
            </a:r>
            <a:endParaRPr kumimoji="1" lang="ja-JP" altLang="en-US" sz="1600" dirty="0"/>
          </a:p>
        </p:txBody>
      </p:sp>
      <p:sp>
        <p:nvSpPr>
          <p:cNvPr id="50" name="正方形/長方形 49"/>
          <p:cNvSpPr/>
          <p:nvPr/>
        </p:nvSpPr>
        <p:spPr>
          <a:xfrm>
            <a:off x="4752707" y="1440421"/>
            <a:ext cx="887760" cy="4764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ビル</a:t>
            </a:r>
            <a:endParaRPr kumimoji="1" lang="ja-JP" altLang="en-US" sz="1600" dirty="0"/>
          </a:p>
        </p:txBody>
      </p:sp>
      <p:sp>
        <p:nvSpPr>
          <p:cNvPr id="55" name="正方形/長方形 54"/>
          <p:cNvSpPr/>
          <p:nvPr/>
        </p:nvSpPr>
        <p:spPr>
          <a:xfrm>
            <a:off x="5895970" y="1484809"/>
            <a:ext cx="731912" cy="4098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木</a:t>
            </a:r>
            <a:endParaRPr kumimoji="1" lang="ja-JP" altLang="en-US" sz="1600" dirty="0"/>
          </a:p>
        </p:txBody>
      </p:sp>
      <p:cxnSp>
        <p:nvCxnSpPr>
          <p:cNvPr id="59" name="直線矢印コネクタ 58"/>
          <p:cNvCxnSpPr>
            <a:stCxn id="47" idx="0"/>
            <a:endCxn id="50" idx="2"/>
          </p:cNvCxnSpPr>
          <p:nvPr/>
        </p:nvCxnSpPr>
        <p:spPr>
          <a:xfrm flipH="1" flipV="1">
            <a:off x="5196587" y="1916857"/>
            <a:ext cx="308585" cy="129833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>
            <a:stCxn id="47" idx="0"/>
            <a:endCxn id="55" idx="2"/>
          </p:cNvCxnSpPr>
          <p:nvPr/>
        </p:nvCxnSpPr>
        <p:spPr>
          <a:xfrm flipV="1">
            <a:off x="5505172" y="1894663"/>
            <a:ext cx="756754" cy="1320532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>
            <a:stCxn id="47" idx="7"/>
            <a:endCxn id="49" idx="2"/>
          </p:cNvCxnSpPr>
          <p:nvPr/>
        </p:nvCxnSpPr>
        <p:spPr>
          <a:xfrm flipV="1">
            <a:off x="6089352" y="1916857"/>
            <a:ext cx="1450559" cy="1393246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46" idx="0"/>
            <a:endCxn id="49" idx="2"/>
          </p:cNvCxnSpPr>
          <p:nvPr/>
        </p:nvCxnSpPr>
        <p:spPr>
          <a:xfrm flipH="1" flipV="1">
            <a:off x="7539911" y="1916857"/>
            <a:ext cx="13509" cy="129833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>
            <a:stCxn id="46" idx="0"/>
            <a:endCxn id="55" idx="2"/>
          </p:cNvCxnSpPr>
          <p:nvPr/>
        </p:nvCxnSpPr>
        <p:spPr>
          <a:xfrm flipH="1" flipV="1">
            <a:off x="6261926" y="1894663"/>
            <a:ext cx="1291494" cy="1320532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矢印コネクタ 63"/>
          <p:cNvCxnSpPr>
            <a:stCxn id="46" idx="1"/>
            <a:endCxn id="50" idx="2"/>
          </p:cNvCxnSpPr>
          <p:nvPr/>
        </p:nvCxnSpPr>
        <p:spPr>
          <a:xfrm flipH="1" flipV="1">
            <a:off x="5196587" y="1916857"/>
            <a:ext cx="1745825" cy="1393246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4878979" y="2401040"/>
            <a:ext cx="886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避ける</a:t>
            </a:r>
            <a:endParaRPr lang="en-US" altLang="ja-JP" sz="1400" b="1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5765052" y="2093263"/>
            <a:ext cx="74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避ける</a:t>
            </a:r>
            <a:endParaRPr lang="en-US" altLang="ja-JP" sz="1400" b="1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5419236" y="2696460"/>
            <a:ext cx="842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避ける</a:t>
            </a:r>
            <a:endParaRPr lang="en-US" altLang="ja-JP" sz="1400" b="1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413124" y="299695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避ける</a:t>
            </a:r>
            <a:endParaRPr lang="en-US" altLang="ja-JP" sz="1400" b="1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7491307" y="2422318"/>
            <a:ext cx="1082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避ける</a:t>
            </a:r>
            <a:endParaRPr lang="en-US" altLang="ja-JP" sz="1400" b="1" dirty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6867223" y="2093263"/>
            <a:ext cx="8778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避ける</a:t>
            </a:r>
            <a:r>
              <a:rPr lang="ja-JP" altLang="en-US" sz="1400" b="1" dirty="0"/>
              <a:t>　</a:t>
            </a:r>
            <a:endParaRPr lang="en-US" altLang="ja-JP" sz="1400" b="1" dirty="0"/>
          </a:p>
        </p:txBody>
      </p:sp>
      <p:cxnSp>
        <p:nvCxnSpPr>
          <p:cNvPr id="71" name="直線矢印コネクタ 70"/>
          <p:cNvCxnSpPr/>
          <p:nvPr/>
        </p:nvCxnSpPr>
        <p:spPr>
          <a:xfrm>
            <a:off x="6331327" y="3429000"/>
            <a:ext cx="357997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/>
          <p:cNvCxnSpPr/>
          <p:nvPr/>
        </p:nvCxnSpPr>
        <p:spPr>
          <a:xfrm flipH="1">
            <a:off x="6308634" y="3646289"/>
            <a:ext cx="38069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テキスト ボックス 72"/>
          <p:cNvSpPr txBox="1"/>
          <p:nvPr/>
        </p:nvSpPr>
        <p:spPr>
          <a:xfrm>
            <a:off x="6197100" y="3625279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 smtClean="0"/>
              <a:t>追跡</a:t>
            </a:r>
            <a:endParaRPr lang="en-US" altLang="ja-JP" sz="1400" b="1" dirty="0"/>
          </a:p>
        </p:txBody>
      </p:sp>
      <p:sp>
        <p:nvSpPr>
          <p:cNvPr id="74" name="上カーブ矢印 73"/>
          <p:cNvSpPr/>
          <p:nvPr/>
        </p:nvSpPr>
        <p:spPr>
          <a:xfrm flipH="1">
            <a:off x="4899339" y="3876675"/>
            <a:ext cx="1223709" cy="661812"/>
          </a:xfrm>
          <a:prstGeom prst="curvedUpArrow">
            <a:avLst>
              <a:gd name="adj1" fmla="val 13550"/>
              <a:gd name="adj2" fmla="val 35470"/>
              <a:gd name="adj3" fmla="val 14925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521952" y="4551669"/>
            <a:ext cx="25392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速度・方向を周囲と合わせる</a:t>
            </a:r>
            <a:endParaRPr lang="en-US" altLang="ja-JP" sz="1400" b="1" dirty="0" smtClean="0"/>
          </a:p>
          <a:p>
            <a:r>
              <a:rPr lang="ja-JP" altLang="en-US" sz="1400" b="1" dirty="0" smtClean="0"/>
              <a:t>近づき過ぎたら離れる</a:t>
            </a:r>
            <a:endParaRPr lang="en-US" altLang="ja-JP" sz="1400" b="1" dirty="0" smtClean="0"/>
          </a:p>
          <a:p>
            <a:r>
              <a:rPr lang="ja-JP" altLang="en-US" sz="1400" b="1" dirty="0"/>
              <a:t>外敵</a:t>
            </a:r>
            <a:r>
              <a:rPr lang="ja-JP" altLang="en-US" sz="1400" b="1" dirty="0" smtClean="0"/>
              <a:t>が近づいてきたら離れる</a:t>
            </a:r>
            <a:endParaRPr lang="en-US" altLang="ja-JP" sz="1400" b="1" dirty="0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4343231" y="2787261"/>
            <a:ext cx="842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飛行</a:t>
            </a:r>
            <a:endParaRPr lang="en-US" altLang="ja-JP" sz="1400" b="1" dirty="0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689324" y="3879848"/>
            <a:ext cx="1847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近くの</a:t>
            </a:r>
            <a:r>
              <a:rPr lang="ja-JP" altLang="en-US" sz="1400" b="1" dirty="0"/>
              <a:t>ムクドリ</a:t>
            </a:r>
            <a:r>
              <a:rPr lang="ja-JP" altLang="en-US" sz="1400" b="1" dirty="0" smtClean="0"/>
              <a:t>に接近</a:t>
            </a:r>
            <a:endParaRPr lang="en-US" altLang="ja-JP" sz="1400" b="1" dirty="0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7694630" y="2843063"/>
            <a:ext cx="842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飛行</a:t>
            </a:r>
            <a:endParaRPr lang="en-US" altLang="ja-JP" sz="1400" b="1" dirty="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3424105" y="3425071"/>
            <a:ext cx="129191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050" b="1" dirty="0" smtClean="0">
                <a:solidFill>
                  <a:srgbClr val="FF0000"/>
                </a:solidFill>
              </a:rPr>
              <a:t>（</a:t>
            </a:r>
            <a:r>
              <a:rPr lang="ja-JP" altLang="en-US" sz="1050" b="1" dirty="0" smtClean="0">
                <a:solidFill>
                  <a:srgbClr val="FF0000"/>
                </a:solidFill>
              </a:rPr>
              <a:t>位置</a:t>
            </a:r>
            <a:r>
              <a:rPr kumimoji="1" lang="ja-JP" altLang="en-US" sz="1050" b="1" dirty="0" smtClean="0">
                <a:solidFill>
                  <a:srgbClr val="FF0000"/>
                </a:solidFill>
              </a:rPr>
              <a:t>）</a:t>
            </a:r>
            <a:endParaRPr kumimoji="1"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kumimoji="1" lang="en-US" altLang="ja-JP" sz="1050" b="1" dirty="0" smtClean="0">
                <a:solidFill>
                  <a:srgbClr val="FF0000"/>
                </a:solidFill>
              </a:rPr>
              <a:t>(</a:t>
            </a:r>
            <a:r>
              <a:rPr lang="ja-JP" altLang="en-US" sz="1050" b="1" dirty="0" smtClean="0">
                <a:solidFill>
                  <a:srgbClr val="FF0000"/>
                </a:solidFill>
              </a:rPr>
              <a:t>速度</a:t>
            </a:r>
            <a:r>
              <a:rPr kumimoji="1" lang="ja-JP" altLang="en-US" sz="1050" b="1" dirty="0" smtClean="0">
                <a:solidFill>
                  <a:srgbClr val="FF0000"/>
                </a:solidFill>
              </a:rPr>
              <a:t>）</a:t>
            </a:r>
            <a:endParaRPr kumimoji="1"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lang="ja-JP" altLang="en-US" sz="1050" b="1" dirty="0" smtClean="0">
                <a:solidFill>
                  <a:srgbClr val="FF0000"/>
                </a:solidFill>
              </a:rPr>
              <a:t>（進行方向）</a:t>
            </a:r>
            <a:endParaRPr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lang="ja-JP" altLang="en-US" sz="1050" b="1" dirty="0" smtClean="0">
                <a:solidFill>
                  <a:srgbClr val="FF0000"/>
                </a:solidFill>
              </a:rPr>
              <a:t>（視野</a:t>
            </a:r>
            <a:r>
              <a:rPr lang="ja-JP" altLang="en-US" sz="1050" b="1" dirty="0">
                <a:solidFill>
                  <a:srgbClr val="FF0000"/>
                </a:solidFill>
              </a:rPr>
              <a:t>）</a:t>
            </a:r>
            <a:endParaRPr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kumimoji="1" lang="ja-JP" altLang="en-US" sz="1050" b="1" dirty="0">
                <a:solidFill>
                  <a:srgbClr val="FF0000"/>
                </a:solidFill>
              </a:rPr>
              <a:t>・・・・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7936226" y="3138011"/>
            <a:ext cx="129191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050" b="1" dirty="0" smtClean="0">
                <a:solidFill>
                  <a:srgbClr val="FF0000"/>
                </a:solidFill>
              </a:rPr>
              <a:t>（</a:t>
            </a:r>
            <a:r>
              <a:rPr lang="ja-JP" altLang="en-US" sz="1050" b="1" dirty="0" smtClean="0">
                <a:solidFill>
                  <a:srgbClr val="FF0000"/>
                </a:solidFill>
              </a:rPr>
              <a:t>位置</a:t>
            </a:r>
            <a:r>
              <a:rPr kumimoji="1" lang="ja-JP" altLang="en-US" sz="1050" b="1" dirty="0" smtClean="0">
                <a:solidFill>
                  <a:srgbClr val="FF0000"/>
                </a:solidFill>
              </a:rPr>
              <a:t>）</a:t>
            </a:r>
            <a:endParaRPr kumimoji="1"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kumimoji="1" lang="en-US" altLang="ja-JP" sz="1050" b="1" dirty="0" smtClean="0">
                <a:solidFill>
                  <a:srgbClr val="FF0000"/>
                </a:solidFill>
              </a:rPr>
              <a:t>(</a:t>
            </a:r>
            <a:r>
              <a:rPr lang="ja-JP" altLang="en-US" sz="1050" b="1" dirty="0" smtClean="0">
                <a:solidFill>
                  <a:srgbClr val="FF0000"/>
                </a:solidFill>
              </a:rPr>
              <a:t>速度</a:t>
            </a:r>
            <a:r>
              <a:rPr kumimoji="1" lang="ja-JP" altLang="en-US" sz="1050" b="1" dirty="0" smtClean="0">
                <a:solidFill>
                  <a:srgbClr val="FF0000"/>
                </a:solidFill>
              </a:rPr>
              <a:t>）</a:t>
            </a:r>
            <a:endParaRPr kumimoji="1"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lang="ja-JP" altLang="en-US" sz="1050" b="1" dirty="0" smtClean="0">
                <a:solidFill>
                  <a:srgbClr val="FF0000"/>
                </a:solidFill>
              </a:rPr>
              <a:t>（進行方向）</a:t>
            </a:r>
            <a:endParaRPr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lang="ja-JP" altLang="en-US" sz="1050" b="1" dirty="0" smtClean="0">
                <a:solidFill>
                  <a:srgbClr val="FF0000"/>
                </a:solidFill>
              </a:rPr>
              <a:t>（視野）</a:t>
            </a:r>
            <a:endParaRPr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kumimoji="1" lang="ja-JP" altLang="en-US" sz="1050" b="1" dirty="0">
                <a:solidFill>
                  <a:srgbClr val="FF0000"/>
                </a:solidFill>
              </a:rPr>
              <a:t>・・・・</a:t>
            </a:r>
          </a:p>
        </p:txBody>
      </p:sp>
      <p:sp>
        <p:nvSpPr>
          <p:cNvPr id="84" name="円/楕円 83"/>
          <p:cNvSpPr/>
          <p:nvPr/>
        </p:nvSpPr>
        <p:spPr>
          <a:xfrm>
            <a:off x="6867223" y="4187625"/>
            <a:ext cx="1728192" cy="6480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dirty="0" smtClean="0"/>
              <a:t>タカ</a:t>
            </a:r>
            <a:endParaRPr kumimoji="1" lang="ja-JP" altLang="en-US" dirty="0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7802484" y="4730867"/>
            <a:ext cx="12919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050" b="1" dirty="0" smtClean="0">
                <a:solidFill>
                  <a:srgbClr val="FF0000"/>
                </a:solidFill>
              </a:rPr>
              <a:t>（</a:t>
            </a:r>
            <a:r>
              <a:rPr lang="ja-JP" altLang="en-US" sz="1050" b="1" dirty="0">
                <a:solidFill>
                  <a:srgbClr val="FF0000"/>
                </a:solidFill>
              </a:rPr>
              <a:t>初期位置</a:t>
            </a:r>
            <a:r>
              <a:rPr kumimoji="1" lang="ja-JP" altLang="en-US" sz="1050" b="1" dirty="0" smtClean="0">
                <a:solidFill>
                  <a:srgbClr val="FF0000"/>
                </a:solidFill>
              </a:rPr>
              <a:t>）</a:t>
            </a:r>
            <a:endParaRPr kumimoji="1"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kumimoji="1" lang="en-US" altLang="ja-JP" sz="1050" b="1" dirty="0" smtClean="0">
                <a:solidFill>
                  <a:srgbClr val="FF0000"/>
                </a:solidFill>
              </a:rPr>
              <a:t>(</a:t>
            </a:r>
            <a:r>
              <a:rPr lang="ja-JP" altLang="en-US" sz="1050" b="1" dirty="0">
                <a:solidFill>
                  <a:srgbClr val="FF0000"/>
                </a:solidFill>
              </a:rPr>
              <a:t>速度</a:t>
            </a:r>
            <a:r>
              <a:rPr kumimoji="1" lang="ja-JP" altLang="en-US" sz="1050" b="1" dirty="0" smtClean="0">
                <a:solidFill>
                  <a:srgbClr val="FF0000"/>
                </a:solidFill>
              </a:rPr>
              <a:t>）</a:t>
            </a:r>
            <a:endParaRPr kumimoji="1"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lang="ja-JP" altLang="en-US" sz="1050" b="1" dirty="0" smtClean="0">
                <a:solidFill>
                  <a:srgbClr val="FF0000"/>
                </a:solidFill>
              </a:rPr>
              <a:t>（進行方向）</a:t>
            </a:r>
            <a:endParaRPr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kumimoji="1" lang="ja-JP" altLang="en-US" sz="1050" b="1" dirty="0">
                <a:solidFill>
                  <a:srgbClr val="FF0000"/>
                </a:solidFill>
              </a:rPr>
              <a:t>・・・・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6989188" y="4820624"/>
            <a:ext cx="842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飛行</a:t>
            </a:r>
            <a:endParaRPr lang="en-US" altLang="ja-JP" sz="1400" b="1" dirty="0"/>
          </a:p>
        </p:txBody>
      </p:sp>
      <p:cxnSp>
        <p:nvCxnSpPr>
          <p:cNvPr id="88" name="直線矢印コネクタ 87"/>
          <p:cNvCxnSpPr/>
          <p:nvPr/>
        </p:nvCxnSpPr>
        <p:spPr>
          <a:xfrm>
            <a:off x="6304728" y="3933056"/>
            <a:ext cx="504440" cy="43204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矢印コネクタ 88"/>
          <p:cNvCxnSpPr/>
          <p:nvPr/>
        </p:nvCxnSpPr>
        <p:spPr>
          <a:xfrm flipH="1" flipV="1">
            <a:off x="6197101" y="4033737"/>
            <a:ext cx="612067" cy="477924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6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79" y="1124744"/>
            <a:ext cx="8744841" cy="4506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  <a:endParaRPr lang="en-US" altLang="ja-JP" dirty="0" smtClean="0">
              <a:solidFill>
                <a:schemeClr val="tx1">
                  <a:lumMod val="75000"/>
                  <a:lumOff val="25000"/>
                </a:schemeClr>
              </a:solidFill>
              <a:ea typeface="Osaka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36512" y="44624"/>
            <a:ext cx="9144000" cy="922114"/>
          </a:xfrm>
        </p:spPr>
        <p:txBody>
          <a:bodyPr>
            <a:noAutofit/>
          </a:bodyPr>
          <a:lstStyle/>
          <a:p>
            <a:pPr algn="l"/>
            <a:r>
              <a:rPr lang="ja-JP" altLang="en-US" sz="4000" dirty="0" smtClean="0">
                <a:latin typeface="HGS創英角ｺﾞｼｯｸUB"/>
                <a:ea typeface="HGS創英角ｺﾞｼｯｸUB"/>
                <a:cs typeface="HGS創英角ｺﾞｼｯｸUB"/>
              </a:rPr>
              <a:t>自律的な</a:t>
            </a:r>
            <a:r>
              <a:rPr lang="ja-JP" altLang="en-US" sz="4000" dirty="0">
                <a:latin typeface="HGS創英角ｺﾞｼｯｸUB"/>
                <a:ea typeface="HGS創英角ｺﾞｼｯｸUB"/>
                <a:cs typeface="HGS創英角ｺﾞｼｯｸUB"/>
              </a:rPr>
              <a:t>要素</a:t>
            </a:r>
            <a:r>
              <a:rPr lang="ja-JP" altLang="en-US" sz="4000" dirty="0" smtClean="0">
                <a:latin typeface="HGS創英角ｺﾞｼｯｸUB"/>
                <a:ea typeface="HGS創英角ｺﾞｼｯｸUB"/>
                <a:cs typeface="HGS創英角ｺﾞｼｯｸUB"/>
              </a:rPr>
              <a:t>の</a:t>
            </a:r>
            <a:r>
              <a:rPr lang="ja-JP" altLang="en-US" sz="4000" dirty="0">
                <a:latin typeface="HGS創英角ｺﾞｼｯｸUB"/>
                <a:ea typeface="HGS創英角ｺﾞｼｯｸUB"/>
                <a:cs typeface="HGS創英角ｺﾞｼｯｸUB"/>
              </a:rPr>
              <a:t>初期値</a:t>
            </a:r>
            <a:endParaRPr kumimoji="1" lang="ja-JP" altLang="en-US" sz="3600" dirty="0"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5868144" y="1492444"/>
            <a:ext cx="3168352" cy="1885520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383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dirty="0" smtClean="0">
                <a:latin typeface="HGS創英角ｺﾞｼｯｸUB"/>
                <a:ea typeface="HGS創英角ｺﾞｼｯｸUB"/>
                <a:cs typeface="HGS創英角ｺﾞｼｯｸUB"/>
              </a:rPr>
              <a:t>抽象化</a:t>
            </a:r>
            <a:endParaRPr kumimoji="1" lang="ja-JP" altLang="en-US" dirty="0"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2840" y="908720"/>
            <a:ext cx="8229600" cy="604663"/>
          </a:xfrm>
        </p:spPr>
        <p:txBody>
          <a:bodyPr>
            <a:normAutofit fontScale="92500"/>
          </a:bodyPr>
          <a:lstStyle/>
          <a:p>
            <a:r>
              <a:rPr kumimoji="1" lang="ja-JP" altLang="en-US" dirty="0" smtClean="0"/>
              <a:t>同一の振る舞い・属性とみなせるものは</a:t>
            </a:r>
            <a:r>
              <a:rPr lang="ja-JP" altLang="en-US" dirty="0"/>
              <a:t>抽象化</a:t>
            </a:r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sp>
        <p:nvSpPr>
          <p:cNvPr id="120" name="円/楕円 119"/>
          <p:cNvSpPr/>
          <p:nvPr/>
        </p:nvSpPr>
        <p:spPr>
          <a:xfrm>
            <a:off x="2381589" y="3478920"/>
            <a:ext cx="1728192" cy="6480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dirty="0"/>
              <a:t>フクロウ</a:t>
            </a:r>
            <a:endParaRPr kumimoji="1" lang="ja-JP" altLang="en-US" dirty="0"/>
          </a:p>
        </p:txBody>
      </p:sp>
      <p:sp>
        <p:nvSpPr>
          <p:cNvPr id="121" name="円/楕円 120"/>
          <p:cNvSpPr/>
          <p:nvPr/>
        </p:nvSpPr>
        <p:spPr>
          <a:xfrm>
            <a:off x="371281" y="3478920"/>
            <a:ext cx="1652311" cy="6480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ムクドリ</a:t>
            </a:r>
            <a:endParaRPr kumimoji="1" lang="ja-JP" altLang="en-US" dirty="0"/>
          </a:p>
        </p:txBody>
      </p:sp>
      <p:sp>
        <p:nvSpPr>
          <p:cNvPr id="122" name="正方形/長方形 121"/>
          <p:cNvSpPr/>
          <p:nvPr/>
        </p:nvSpPr>
        <p:spPr>
          <a:xfrm>
            <a:off x="2656112" y="1748534"/>
            <a:ext cx="115212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電柱</a:t>
            </a:r>
            <a:endParaRPr kumimoji="1" lang="ja-JP" altLang="en-US" sz="1600" dirty="0"/>
          </a:p>
        </p:txBody>
      </p:sp>
      <p:sp>
        <p:nvSpPr>
          <p:cNvPr id="123" name="正方形/長方形 122"/>
          <p:cNvSpPr/>
          <p:nvPr/>
        </p:nvSpPr>
        <p:spPr>
          <a:xfrm>
            <a:off x="444972" y="1704146"/>
            <a:ext cx="887760" cy="4764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ビル</a:t>
            </a:r>
            <a:endParaRPr kumimoji="1" lang="ja-JP" altLang="en-US" sz="1600" dirty="0"/>
          </a:p>
        </p:txBody>
      </p:sp>
      <p:sp>
        <p:nvSpPr>
          <p:cNvPr id="124" name="正方形/長方形 123"/>
          <p:cNvSpPr/>
          <p:nvPr/>
        </p:nvSpPr>
        <p:spPr>
          <a:xfrm>
            <a:off x="1588235" y="1748534"/>
            <a:ext cx="731912" cy="4098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木</a:t>
            </a:r>
            <a:endParaRPr kumimoji="1" lang="ja-JP" altLang="en-US" sz="1600" dirty="0"/>
          </a:p>
        </p:txBody>
      </p:sp>
      <p:cxnSp>
        <p:nvCxnSpPr>
          <p:cNvPr id="125" name="直線矢印コネクタ 124"/>
          <p:cNvCxnSpPr>
            <a:stCxn id="121" idx="0"/>
            <a:endCxn id="123" idx="2"/>
          </p:cNvCxnSpPr>
          <p:nvPr/>
        </p:nvCxnSpPr>
        <p:spPr>
          <a:xfrm flipH="1" flipV="1">
            <a:off x="888852" y="2180582"/>
            <a:ext cx="308585" cy="129833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線矢印コネクタ 125"/>
          <p:cNvCxnSpPr>
            <a:stCxn id="121" idx="0"/>
            <a:endCxn id="124" idx="2"/>
          </p:cNvCxnSpPr>
          <p:nvPr/>
        </p:nvCxnSpPr>
        <p:spPr>
          <a:xfrm flipV="1">
            <a:off x="1197437" y="2158388"/>
            <a:ext cx="756754" cy="1320532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線矢印コネクタ 126"/>
          <p:cNvCxnSpPr>
            <a:stCxn id="121" idx="7"/>
            <a:endCxn id="122" idx="2"/>
          </p:cNvCxnSpPr>
          <p:nvPr/>
        </p:nvCxnSpPr>
        <p:spPr>
          <a:xfrm flipV="1">
            <a:off x="1781617" y="2180582"/>
            <a:ext cx="1450559" cy="1393246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矢印コネクタ 127"/>
          <p:cNvCxnSpPr>
            <a:stCxn id="120" idx="0"/>
            <a:endCxn id="122" idx="2"/>
          </p:cNvCxnSpPr>
          <p:nvPr/>
        </p:nvCxnSpPr>
        <p:spPr>
          <a:xfrm flipH="1" flipV="1">
            <a:off x="3232176" y="2180582"/>
            <a:ext cx="13509" cy="129833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矢印コネクタ 128"/>
          <p:cNvCxnSpPr>
            <a:stCxn id="120" idx="0"/>
            <a:endCxn id="124" idx="2"/>
          </p:cNvCxnSpPr>
          <p:nvPr/>
        </p:nvCxnSpPr>
        <p:spPr>
          <a:xfrm flipH="1" flipV="1">
            <a:off x="1954191" y="2158388"/>
            <a:ext cx="1291494" cy="1320532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矢印コネクタ 129"/>
          <p:cNvCxnSpPr>
            <a:stCxn id="120" idx="1"/>
            <a:endCxn id="123" idx="2"/>
          </p:cNvCxnSpPr>
          <p:nvPr/>
        </p:nvCxnSpPr>
        <p:spPr>
          <a:xfrm flipH="1" flipV="1">
            <a:off x="888852" y="2180582"/>
            <a:ext cx="1745825" cy="1393246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テキスト ボックス 130"/>
          <p:cNvSpPr txBox="1"/>
          <p:nvPr/>
        </p:nvSpPr>
        <p:spPr>
          <a:xfrm>
            <a:off x="571244" y="2664765"/>
            <a:ext cx="886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避ける</a:t>
            </a:r>
            <a:endParaRPr lang="en-US" altLang="ja-JP" sz="1400" b="1" dirty="0"/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1457317" y="2356988"/>
            <a:ext cx="74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避ける</a:t>
            </a:r>
            <a:endParaRPr lang="en-US" altLang="ja-JP" sz="1400" b="1" dirty="0"/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1111501" y="2960185"/>
            <a:ext cx="842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避ける</a:t>
            </a:r>
            <a:endParaRPr lang="en-US" altLang="ja-JP" sz="1400" b="1" dirty="0"/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2105389" y="3260677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避ける</a:t>
            </a:r>
            <a:endParaRPr lang="en-US" altLang="ja-JP" sz="1400" b="1" dirty="0"/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3183572" y="2686043"/>
            <a:ext cx="1082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避ける</a:t>
            </a:r>
            <a:endParaRPr lang="en-US" altLang="ja-JP" sz="1400" b="1" dirty="0"/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2559488" y="2356988"/>
            <a:ext cx="8778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避ける</a:t>
            </a:r>
            <a:r>
              <a:rPr lang="ja-JP" altLang="en-US" sz="1400" b="1" dirty="0"/>
              <a:t>　</a:t>
            </a:r>
            <a:endParaRPr lang="en-US" altLang="ja-JP" sz="1400" b="1" dirty="0"/>
          </a:p>
        </p:txBody>
      </p:sp>
      <p:cxnSp>
        <p:nvCxnSpPr>
          <p:cNvPr id="137" name="直線矢印コネクタ 136"/>
          <p:cNvCxnSpPr/>
          <p:nvPr/>
        </p:nvCxnSpPr>
        <p:spPr>
          <a:xfrm>
            <a:off x="2023592" y="3692725"/>
            <a:ext cx="357997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線矢印コネクタ 137"/>
          <p:cNvCxnSpPr/>
          <p:nvPr/>
        </p:nvCxnSpPr>
        <p:spPr>
          <a:xfrm flipH="1">
            <a:off x="2000899" y="3910014"/>
            <a:ext cx="38069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テキスト ボックス 138"/>
          <p:cNvSpPr txBox="1"/>
          <p:nvPr/>
        </p:nvSpPr>
        <p:spPr>
          <a:xfrm>
            <a:off x="1889365" y="3889004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 smtClean="0"/>
              <a:t>追跡</a:t>
            </a:r>
            <a:endParaRPr lang="en-US" altLang="ja-JP" sz="1400" b="1" dirty="0"/>
          </a:p>
        </p:txBody>
      </p:sp>
      <p:sp>
        <p:nvSpPr>
          <p:cNvPr id="140" name="上カーブ矢印 139"/>
          <p:cNvSpPr/>
          <p:nvPr/>
        </p:nvSpPr>
        <p:spPr>
          <a:xfrm flipH="1">
            <a:off x="751342" y="4140400"/>
            <a:ext cx="1063970" cy="661812"/>
          </a:xfrm>
          <a:prstGeom prst="curvedUpArrow">
            <a:avLst>
              <a:gd name="adj1" fmla="val 13550"/>
              <a:gd name="adj2" fmla="val 35470"/>
              <a:gd name="adj3" fmla="val 14925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214217" y="4815394"/>
            <a:ext cx="25392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速度・方向を周囲と合わせる</a:t>
            </a:r>
            <a:endParaRPr lang="en-US" altLang="ja-JP" sz="1400" b="1" dirty="0" smtClean="0"/>
          </a:p>
          <a:p>
            <a:r>
              <a:rPr lang="ja-JP" altLang="en-US" sz="1400" b="1" dirty="0" smtClean="0"/>
              <a:t>近づき過ぎたら離れる</a:t>
            </a:r>
            <a:endParaRPr lang="en-US" altLang="ja-JP" sz="1400" b="1" dirty="0" smtClean="0"/>
          </a:p>
          <a:p>
            <a:r>
              <a:rPr lang="ja-JP" altLang="en-US" sz="1400" b="1" dirty="0"/>
              <a:t>外敵</a:t>
            </a:r>
            <a:r>
              <a:rPr lang="ja-JP" altLang="en-US" sz="1400" b="1" dirty="0" smtClean="0"/>
              <a:t>が近づいてきたら離れる</a:t>
            </a:r>
            <a:endParaRPr lang="en-US" altLang="ja-JP" sz="1400" b="1" dirty="0"/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35496" y="3050986"/>
            <a:ext cx="842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飛行</a:t>
            </a:r>
            <a:endParaRPr lang="en-US" altLang="ja-JP" sz="1400" b="1" dirty="0"/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2381589" y="4143573"/>
            <a:ext cx="1847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近くの</a:t>
            </a:r>
            <a:r>
              <a:rPr lang="ja-JP" altLang="en-US" sz="1400" b="1" dirty="0"/>
              <a:t>ムクドリ</a:t>
            </a:r>
            <a:r>
              <a:rPr lang="ja-JP" altLang="en-US" sz="1400" b="1" dirty="0" smtClean="0"/>
              <a:t>に接近</a:t>
            </a:r>
            <a:endParaRPr lang="en-US" altLang="ja-JP" sz="1400" b="1" dirty="0"/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3386895" y="3106788"/>
            <a:ext cx="842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飛行</a:t>
            </a:r>
            <a:endParaRPr lang="en-US" altLang="ja-JP" sz="1400" b="1" dirty="0"/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3628491" y="3401736"/>
            <a:ext cx="129191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050" b="1" dirty="0" smtClean="0">
                <a:solidFill>
                  <a:srgbClr val="FF0000"/>
                </a:solidFill>
              </a:rPr>
              <a:t>（</a:t>
            </a:r>
            <a:r>
              <a:rPr lang="ja-JP" altLang="en-US" sz="1050" b="1" dirty="0" smtClean="0">
                <a:solidFill>
                  <a:srgbClr val="FF0000"/>
                </a:solidFill>
              </a:rPr>
              <a:t>位置</a:t>
            </a:r>
            <a:r>
              <a:rPr kumimoji="1" lang="ja-JP" altLang="en-US" sz="1050" b="1" dirty="0" smtClean="0">
                <a:solidFill>
                  <a:srgbClr val="FF0000"/>
                </a:solidFill>
              </a:rPr>
              <a:t>）</a:t>
            </a:r>
            <a:endParaRPr kumimoji="1"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kumimoji="1" lang="en-US" altLang="ja-JP" sz="1050" b="1" dirty="0" smtClean="0">
                <a:solidFill>
                  <a:srgbClr val="FF0000"/>
                </a:solidFill>
              </a:rPr>
              <a:t>(</a:t>
            </a:r>
            <a:r>
              <a:rPr lang="ja-JP" altLang="en-US" sz="1050" b="1" dirty="0">
                <a:solidFill>
                  <a:srgbClr val="FF0000"/>
                </a:solidFill>
              </a:rPr>
              <a:t>速度</a:t>
            </a:r>
            <a:r>
              <a:rPr kumimoji="1" lang="ja-JP" altLang="en-US" sz="1050" b="1" dirty="0" smtClean="0">
                <a:solidFill>
                  <a:srgbClr val="FF0000"/>
                </a:solidFill>
              </a:rPr>
              <a:t>）</a:t>
            </a:r>
            <a:endParaRPr kumimoji="1"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lang="ja-JP" altLang="en-US" sz="1050" b="1" dirty="0" smtClean="0">
                <a:solidFill>
                  <a:srgbClr val="FF0000"/>
                </a:solidFill>
              </a:rPr>
              <a:t>（方向）</a:t>
            </a:r>
            <a:endParaRPr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lang="ja-JP" altLang="en-US" sz="1050" b="1" dirty="0" smtClean="0">
                <a:solidFill>
                  <a:srgbClr val="FF0000"/>
                </a:solidFill>
              </a:rPr>
              <a:t>（視野）</a:t>
            </a:r>
            <a:endParaRPr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kumimoji="1" lang="ja-JP" altLang="en-US" sz="1050" b="1" dirty="0">
                <a:solidFill>
                  <a:srgbClr val="FF0000"/>
                </a:solidFill>
              </a:rPr>
              <a:t>・・・・</a:t>
            </a:r>
          </a:p>
        </p:txBody>
      </p:sp>
      <p:sp>
        <p:nvSpPr>
          <p:cNvPr id="148" name="円/楕円 147"/>
          <p:cNvSpPr/>
          <p:nvPr/>
        </p:nvSpPr>
        <p:spPr>
          <a:xfrm>
            <a:off x="2559488" y="4451350"/>
            <a:ext cx="1728192" cy="6480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dirty="0" smtClean="0"/>
              <a:t>タカ</a:t>
            </a:r>
            <a:endParaRPr kumimoji="1" lang="ja-JP" altLang="en-US" dirty="0"/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3494749" y="4994592"/>
            <a:ext cx="12919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050" b="1" dirty="0" smtClean="0">
                <a:solidFill>
                  <a:srgbClr val="FF0000"/>
                </a:solidFill>
              </a:rPr>
              <a:t>（</a:t>
            </a:r>
            <a:r>
              <a:rPr lang="ja-JP" altLang="en-US" sz="1050" b="1" dirty="0">
                <a:solidFill>
                  <a:srgbClr val="FF0000"/>
                </a:solidFill>
              </a:rPr>
              <a:t>初期位置</a:t>
            </a:r>
            <a:r>
              <a:rPr kumimoji="1" lang="ja-JP" altLang="en-US" sz="1050" b="1" dirty="0" smtClean="0">
                <a:solidFill>
                  <a:srgbClr val="FF0000"/>
                </a:solidFill>
              </a:rPr>
              <a:t>）</a:t>
            </a:r>
            <a:endParaRPr kumimoji="1"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kumimoji="1" lang="en-US" altLang="ja-JP" sz="1050" b="1" dirty="0" smtClean="0">
                <a:solidFill>
                  <a:srgbClr val="FF0000"/>
                </a:solidFill>
              </a:rPr>
              <a:t>(</a:t>
            </a:r>
            <a:r>
              <a:rPr lang="ja-JP" altLang="en-US" sz="1050" b="1" dirty="0">
                <a:solidFill>
                  <a:srgbClr val="FF0000"/>
                </a:solidFill>
              </a:rPr>
              <a:t>速度</a:t>
            </a:r>
            <a:r>
              <a:rPr kumimoji="1" lang="ja-JP" altLang="en-US" sz="1050" b="1" dirty="0" smtClean="0">
                <a:solidFill>
                  <a:srgbClr val="FF0000"/>
                </a:solidFill>
              </a:rPr>
              <a:t>）</a:t>
            </a:r>
            <a:endParaRPr kumimoji="1"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lang="ja-JP" altLang="en-US" sz="1050" b="1" dirty="0" smtClean="0">
                <a:solidFill>
                  <a:srgbClr val="FF0000"/>
                </a:solidFill>
              </a:rPr>
              <a:t>（進行方向）</a:t>
            </a:r>
            <a:endParaRPr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kumimoji="1" lang="ja-JP" altLang="en-US" sz="1050" b="1" dirty="0">
                <a:solidFill>
                  <a:srgbClr val="FF0000"/>
                </a:solidFill>
              </a:rPr>
              <a:t>・・・・</a:t>
            </a: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2681453" y="5084349"/>
            <a:ext cx="842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飛行</a:t>
            </a:r>
            <a:endParaRPr lang="en-US" altLang="ja-JP" sz="1400" b="1" dirty="0"/>
          </a:p>
        </p:txBody>
      </p:sp>
      <p:cxnSp>
        <p:nvCxnSpPr>
          <p:cNvPr id="152" name="直線矢印コネクタ 151"/>
          <p:cNvCxnSpPr/>
          <p:nvPr/>
        </p:nvCxnSpPr>
        <p:spPr>
          <a:xfrm>
            <a:off x="1996993" y="4196781"/>
            <a:ext cx="504440" cy="43204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線矢印コネクタ 152"/>
          <p:cNvCxnSpPr/>
          <p:nvPr/>
        </p:nvCxnSpPr>
        <p:spPr>
          <a:xfrm flipH="1" flipV="1">
            <a:off x="1889366" y="4297462"/>
            <a:ext cx="612067" cy="477924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円/楕円 153"/>
          <p:cNvSpPr/>
          <p:nvPr/>
        </p:nvSpPr>
        <p:spPr>
          <a:xfrm>
            <a:off x="107504" y="1504109"/>
            <a:ext cx="4142341" cy="916779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円/楕円 154"/>
          <p:cNvSpPr/>
          <p:nvPr/>
        </p:nvSpPr>
        <p:spPr>
          <a:xfrm>
            <a:off x="2178675" y="3312678"/>
            <a:ext cx="2393326" cy="1979770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6" name="右矢印 155"/>
          <p:cNvSpPr/>
          <p:nvPr/>
        </p:nvSpPr>
        <p:spPr>
          <a:xfrm>
            <a:off x="4944574" y="2752176"/>
            <a:ext cx="324036" cy="2068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円/楕円 156"/>
          <p:cNvSpPr/>
          <p:nvPr/>
        </p:nvSpPr>
        <p:spPr>
          <a:xfrm>
            <a:off x="5436096" y="3462267"/>
            <a:ext cx="1652311" cy="6480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ムクドリ</a:t>
            </a:r>
            <a:endParaRPr kumimoji="1" lang="ja-JP" altLang="en-US" dirty="0"/>
          </a:p>
        </p:txBody>
      </p:sp>
      <p:sp>
        <p:nvSpPr>
          <p:cNvPr id="158" name="円/楕円 157"/>
          <p:cNvSpPr/>
          <p:nvPr/>
        </p:nvSpPr>
        <p:spPr>
          <a:xfrm>
            <a:off x="7308304" y="3442503"/>
            <a:ext cx="1728192" cy="64807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dirty="0" smtClean="0"/>
              <a:t>外敵</a:t>
            </a:r>
            <a:endParaRPr kumimoji="1" lang="ja-JP" altLang="en-US" dirty="0"/>
          </a:p>
        </p:txBody>
      </p:sp>
      <p:cxnSp>
        <p:nvCxnSpPr>
          <p:cNvPr id="159" name="直線矢印コネクタ 158"/>
          <p:cNvCxnSpPr/>
          <p:nvPr/>
        </p:nvCxnSpPr>
        <p:spPr>
          <a:xfrm>
            <a:off x="6969357" y="3551920"/>
            <a:ext cx="357997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線矢印コネクタ 159"/>
          <p:cNvCxnSpPr/>
          <p:nvPr/>
        </p:nvCxnSpPr>
        <p:spPr>
          <a:xfrm flipH="1">
            <a:off x="6974756" y="4067178"/>
            <a:ext cx="380690" cy="0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テキスト ボックス 160"/>
          <p:cNvSpPr txBox="1"/>
          <p:nvPr/>
        </p:nvSpPr>
        <p:spPr>
          <a:xfrm>
            <a:off x="6752311" y="3175121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避ける</a:t>
            </a:r>
            <a:endParaRPr lang="en-US" altLang="ja-JP" sz="1400" b="1" dirty="0"/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6628944" y="4078603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 smtClean="0"/>
              <a:t>追跡</a:t>
            </a:r>
            <a:endParaRPr lang="en-US" altLang="ja-JP" sz="1400" b="1" dirty="0"/>
          </a:p>
        </p:txBody>
      </p:sp>
      <p:sp>
        <p:nvSpPr>
          <p:cNvPr id="163" name="正方形/長方形 162"/>
          <p:cNvSpPr/>
          <p:nvPr/>
        </p:nvSpPr>
        <p:spPr>
          <a:xfrm>
            <a:off x="6589037" y="1608371"/>
            <a:ext cx="115212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/>
              <a:t>障害物</a:t>
            </a:r>
            <a:endParaRPr kumimoji="1" lang="ja-JP" altLang="en-US" sz="1600" dirty="0"/>
          </a:p>
        </p:txBody>
      </p:sp>
      <p:cxnSp>
        <p:nvCxnSpPr>
          <p:cNvPr id="164" name="直線矢印コネクタ 163"/>
          <p:cNvCxnSpPr>
            <a:stCxn id="157" idx="0"/>
            <a:endCxn id="163" idx="2"/>
          </p:cNvCxnSpPr>
          <p:nvPr/>
        </p:nvCxnSpPr>
        <p:spPr>
          <a:xfrm flipV="1">
            <a:off x="6262252" y="2040419"/>
            <a:ext cx="902849" cy="1421848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線矢印コネクタ 164"/>
          <p:cNvCxnSpPr>
            <a:stCxn id="158" idx="0"/>
            <a:endCxn id="163" idx="2"/>
          </p:cNvCxnSpPr>
          <p:nvPr/>
        </p:nvCxnSpPr>
        <p:spPr>
          <a:xfrm flipH="1" flipV="1">
            <a:off x="7165101" y="2040419"/>
            <a:ext cx="1007299" cy="1402084"/>
          </a:xfrm>
          <a:prstGeom prst="straightConnector1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テキスト ボックス 165"/>
          <p:cNvSpPr txBox="1"/>
          <p:nvPr/>
        </p:nvSpPr>
        <p:spPr>
          <a:xfrm>
            <a:off x="6826207" y="2329830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/>
              <a:t>避ける</a:t>
            </a:r>
            <a:endParaRPr lang="en-US" altLang="ja-JP" sz="1400" b="1" dirty="0"/>
          </a:p>
        </p:txBody>
      </p:sp>
      <p:sp>
        <p:nvSpPr>
          <p:cNvPr id="171" name="上カーブ矢印 170"/>
          <p:cNvSpPr/>
          <p:nvPr/>
        </p:nvSpPr>
        <p:spPr>
          <a:xfrm flipH="1">
            <a:off x="5576571" y="4182656"/>
            <a:ext cx="1223709" cy="661812"/>
          </a:xfrm>
          <a:prstGeom prst="curvedUpArrow">
            <a:avLst>
              <a:gd name="adj1" fmla="val 13550"/>
              <a:gd name="adj2" fmla="val 35470"/>
              <a:gd name="adj3" fmla="val 14925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2" name="テキスト ボックス 171"/>
          <p:cNvSpPr txBox="1"/>
          <p:nvPr/>
        </p:nvSpPr>
        <p:spPr>
          <a:xfrm>
            <a:off x="5199184" y="4857650"/>
            <a:ext cx="25392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速度・方向を周囲と合わせる</a:t>
            </a:r>
            <a:endParaRPr lang="en-US" altLang="ja-JP" sz="1400" b="1" dirty="0" smtClean="0"/>
          </a:p>
          <a:p>
            <a:r>
              <a:rPr lang="ja-JP" altLang="en-US" sz="1400" b="1" dirty="0" smtClean="0"/>
              <a:t>近づき過ぎたら離れる</a:t>
            </a:r>
            <a:endParaRPr lang="en-US" altLang="ja-JP" sz="1400" b="1" dirty="0" smtClean="0"/>
          </a:p>
          <a:p>
            <a:r>
              <a:rPr lang="ja-JP" altLang="en-US" sz="1400" b="1" dirty="0"/>
              <a:t>外敵</a:t>
            </a:r>
            <a:r>
              <a:rPr lang="ja-JP" altLang="en-US" sz="1400" b="1" dirty="0" smtClean="0"/>
              <a:t>が近づいてきたら離れる</a:t>
            </a:r>
            <a:endParaRPr lang="en-US" altLang="ja-JP" sz="1400" b="1" dirty="0"/>
          </a:p>
        </p:txBody>
      </p:sp>
      <p:grpSp>
        <p:nvGrpSpPr>
          <p:cNvPr id="39" name="グループ化 38"/>
          <p:cNvGrpSpPr/>
          <p:nvPr/>
        </p:nvGrpSpPr>
        <p:grpSpPr>
          <a:xfrm>
            <a:off x="4962700" y="2550670"/>
            <a:ext cx="1291911" cy="1054134"/>
            <a:chOff x="4962700" y="2818957"/>
            <a:chExt cx="1291911" cy="1054134"/>
          </a:xfrm>
        </p:grpSpPr>
        <p:sp>
          <p:nvSpPr>
            <p:cNvPr id="167" name="テキスト ボックス 166"/>
            <p:cNvSpPr txBox="1"/>
            <p:nvPr/>
          </p:nvSpPr>
          <p:spPr>
            <a:xfrm>
              <a:off x="5199184" y="3565314"/>
              <a:ext cx="8426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b="1" dirty="0"/>
                <a:t>飛行</a:t>
              </a:r>
              <a:endParaRPr lang="en-US" altLang="ja-JP" sz="1400" b="1" dirty="0"/>
            </a:p>
          </p:txBody>
        </p:sp>
        <p:sp>
          <p:nvSpPr>
            <p:cNvPr id="173" name="テキスト ボックス 172"/>
            <p:cNvSpPr txBox="1"/>
            <p:nvPr/>
          </p:nvSpPr>
          <p:spPr>
            <a:xfrm>
              <a:off x="4962700" y="2818957"/>
              <a:ext cx="1291911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1050" b="1" dirty="0" smtClean="0">
                  <a:solidFill>
                    <a:srgbClr val="FF0000"/>
                  </a:solidFill>
                </a:rPr>
                <a:t>（</a:t>
              </a:r>
              <a:r>
                <a:rPr lang="ja-JP" altLang="en-US" sz="1050" b="1" dirty="0" smtClean="0">
                  <a:solidFill>
                    <a:srgbClr val="FF0000"/>
                  </a:solidFill>
                </a:rPr>
                <a:t>位置</a:t>
              </a:r>
              <a:r>
                <a:rPr kumimoji="1" lang="ja-JP" altLang="en-US" sz="1050" b="1" dirty="0" smtClean="0">
                  <a:solidFill>
                    <a:srgbClr val="FF0000"/>
                  </a:solidFill>
                </a:rPr>
                <a:t>）</a:t>
              </a:r>
              <a:endParaRPr kumimoji="1" lang="en-US" altLang="ja-JP" sz="1050" b="1" dirty="0" smtClean="0">
                <a:solidFill>
                  <a:srgbClr val="FF0000"/>
                </a:solidFill>
              </a:endParaRPr>
            </a:p>
            <a:p>
              <a:pPr algn="r"/>
              <a:r>
                <a:rPr kumimoji="1" lang="en-US" altLang="ja-JP" sz="1050" b="1" dirty="0" smtClean="0">
                  <a:solidFill>
                    <a:srgbClr val="FF0000"/>
                  </a:solidFill>
                </a:rPr>
                <a:t>(</a:t>
              </a:r>
              <a:r>
                <a:rPr lang="ja-JP" altLang="en-US" sz="1050" b="1" dirty="0" smtClean="0">
                  <a:solidFill>
                    <a:srgbClr val="FF0000"/>
                  </a:solidFill>
                </a:rPr>
                <a:t>速度</a:t>
              </a:r>
              <a:r>
                <a:rPr kumimoji="1" lang="ja-JP" altLang="en-US" sz="1050" b="1" dirty="0" smtClean="0">
                  <a:solidFill>
                    <a:srgbClr val="FF0000"/>
                  </a:solidFill>
                </a:rPr>
                <a:t>）</a:t>
              </a:r>
              <a:endParaRPr kumimoji="1" lang="en-US" altLang="ja-JP" sz="1050" b="1" dirty="0" smtClean="0">
                <a:solidFill>
                  <a:srgbClr val="FF0000"/>
                </a:solidFill>
              </a:endParaRPr>
            </a:p>
            <a:p>
              <a:pPr algn="r"/>
              <a:r>
                <a:rPr lang="ja-JP" altLang="en-US" sz="1050" b="1" dirty="0" smtClean="0">
                  <a:solidFill>
                    <a:srgbClr val="FF0000"/>
                  </a:solidFill>
                </a:rPr>
                <a:t>（進行方向）</a:t>
              </a:r>
              <a:endParaRPr lang="en-US" altLang="ja-JP" sz="1050" b="1" dirty="0" smtClean="0">
                <a:solidFill>
                  <a:srgbClr val="FF0000"/>
                </a:solidFill>
              </a:endParaRPr>
            </a:p>
            <a:p>
              <a:pPr algn="r"/>
              <a:r>
                <a:rPr lang="ja-JP" altLang="en-US" sz="1050" b="1" dirty="0" smtClean="0">
                  <a:solidFill>
                    <a:srgbClr val="FF0000"/>
                  </a:solidFill>
                </a:rPr>
                <a:t>（視野）</a:t>
              </a:r>
              <a:endParaRPr lang="en-US" altLang="ja-JP" sz="1050" b="1" dirty="0" smtClean="0">
                <a:solidFill>
                  <a:srgbClr val="FF0000"/>
                </a:solidFill>
              </a:endParaRPr>
            </a:p>
            <a:p>
              <a:pPr algn="r"/>
              <a:r>
                <a:rPr kumimoji="1" lang="ja-JP" altLang="en-US" sz="1050" b="1" dirty="0">
                  <a:solidFill>
                    <a:srgbClr val="FF0000"/>
                  </a:solidFill>
                </a:rPr>
                <a:t>・・・・</a:t>
              </a:r>
            </a:p>
          </p:txBody>
        </p:sp>
      </p:grpSp>
      <p:sp>
        <p:nvSpPr>
          <p:cNvPr id="174" name="テキスト ボックス 173"/>
          <p:cNvSpPr txBox="1"/>
          <p:nvPr/>
        </p:nvSpPr>
        <p:spPr>
          <a:xfrm>
            <a:off x="-492943" y="4090575"/>
            <a:ext cx="129191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050" b="1" dirty="0" smtClean="0">
                <a:solidFill>
                  <a:srgbClr val="FF0000"/>
                </a:solidFill>
              </a:rPr>
              <a:t>（</a:t>
            </a:r>
            <a:r>
              <a:rPr lang="ja-JP" altLang="en-US" sz="1050" b="1" dirty="0" smtClean="0">
                <a:solidFill>
                  <a:srgbClr val="FF0000"/>
                </a:solidFill>
              </a:rPr>
              <a:t>位置</a:t>
            </a:r>
            <a:r>
              <a:rPr kumimoji="1" lang="ja-JP" altLang="en-US" sz="1050" b="1" dirty="0" smtClean="0">
                <a:solidFill>
                  <a:srgbClr val="FF0000"/>
                </a:solidFill>
              </a:rPr>
              <a:t>）</a:t>
            </a:r>
            <a:endParaRPr kumimoji="1"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kumimoji="1" lang="en-US" altLang="ja-JP" sz="1050" b="1" dirty="0" smtClean="0">
                <a:solidFill>
                  <a:srgbClr val="FF0000"/>
                </a:solidFill>
              </a:rPr>
              <a:t>(</a:t>
            </a:r>
            <a:r>
              <a:rPr lang="ja-JP" altLang="en-US" sz="1050" b="1" dirty="0" smtClean="0">
                <a:solidFill>
                  <a:srgbClr val="FF0000"/>
                </a:solidFill>
              </a:rPr>
              <a:t>速度</a:t>
            </a:r>
            <a:r>
              <a:rPr kumimoji="1" lang="ja-JP" altLang="en-US" sz="1050" b="1" dirty="0" smtClean="0">
                <a:solidFill>
                  <a:srgbClr val="FF0000"/>
                </a:solidFill>
              </a:rPr>
              <a:t>）</a:t>
            </a:r>
            <a:endParaRPr kumimoji="1"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lang="ja-JP" altLang="en-US" sz="1050" b="1" dirty="0" smtClean="0">
                <a:solidFill>
                  <a:srgbClr val="FF0000"/>
                </a:solidFill>
              </a:rPr>
              <a:t>（進行方向）</a:t>
            </a:r>
            <a:endParaRPr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lang="ja-JP" altLang="en-US" sz="1050" b="1" dirty="0" smtClean="0">
                <a:solidFill>
                  <a:srgbClr val="FF0000"/>
                </a:solidFill>
              </a:rPr>
              <a:t>（視野）</a:t>
            </a:r>
            <a:endParaRPr lang="en-US" altLang="ja-JP" sz="1050" b="1" dirty="0" smtClean="0">
              <a:solidFill>
                <a:srgbClr val="FF0000"/>
              </a:solidFill>
            </a:endParaRPr>
          </a:p>
          <a:p>
            <a:pPr algn="r"/>
            <a:r>
              <a:rPr kumimoji="1" lang="ja-JP" altLang="en-US" sz="1050" b="1" dirty="0">
                <a:solidFill>
                  <a:srgbClr val="FF0000"/>
                </a:solidFill>
              </a:rPr>
              <a:t>・・・・</a:t>
            </a:r>
          </a:p>
        </p:txBody>
      </p:sp>
      <p:grpSp>
        <p:nvGrpSpPr>
          <p:cNvPr id="175" name="グループ化 174"/>
          <p:cNvGrpSpPr/>
          <p:nvPr/>
        </p:nvGrpSpPr>
        <p:grpSpPr>
          <a:xfrm>
            <a:off x="7705883" y="2460989"/>
            <a:ext cx="1713256" cy="1119937"/>
            <a:chOff x="4938088" y="2657268"/>
            <a:chExt cx="1713256" cy="1119937"/>
          </a:xfrm>
        </p:grpSpPr>
        <p:sp>
          <p:nvSpPr>
            <p:cNvPr id="176" name="テキスト ボックス 175"/>
            <p:cNvSpPr txBox="1"/>
            <p:nvPr/>
          </p:nvSpPr>
          <p:spPr>
            <a:xfrm>
              <a:off x="5808654" y="3469428"/>
              <a:ext cx="8426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 b="1" dirty="0"/>
                <a:t>飛行</a:t>
              </a:r>
              <a:endParaRPr lang="en-US" altLang="ja-JP" sz="1400" b="1" dirty="0"/>
            </a:p>
          </p:txBody>
        </p:sp>
        <p:sp>
          <p:nvSpPr>
            <p:cNvPr id="178" name="テキスト ボックス 177"/>
            <p:cNvSpPr txBox="1"/>
            <p:nvPr/>
          </p:nvSpPr>
          <p:spPr>
            <a:xfrm>
              <a:off x="4938088" y="2657268"/>
              <a:ext cx="1291911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1050" b="1" dirty="0" smtClean="0">
                  <a:solidFill>
                    <a:srgbClr val="FF0000"/>
                  </a:solidFill>
                </a:rPr>
                <a:t>（</a:t>
              </a:r>
              <a:r>
                <a:rPr lang="ja-JP" altLang="en-US" sz="1050" b="1" dirty="0" smtClean="0">
                  <a:solidFill>
                    <a:srgbClr val="FF0000"/>
                  </a:solidFill>
                </a:rPr>
                <a:t>位置</a:t>
              </a:r>
              <a:r>
                <a:rPr kumimoji="1" lang="ja-JP" altLang="en-US" sz="1050" b="1" dirty="0" smtClean="0">
                  <a:solidFill>
                    <a:srgbClr val="FF0000"/>
                  </a:solidFill>
                </a:rPr>
                <a:t>）</a:t>
              </a:r>
              <a:endParaRPr kumimoji="1" lang="en-US" altLang="ja-JP" sz="1050" b="1" dirty="0" smtClean="0">
                <a:solidFill>
                  <a:srgbClr val="FF0000"/>
                </a:solidFill>
              </a:endParaRPr>
            </a:p>
            <a:p>
              <a:pPr algn="r"/>
              <a:r>
                <a:rPr kumimoji="1" lang="en-US" altLang="ja-JP" sz="1050" b="1" dirty="0" smtClean="0">
                  <a:solidFill>
                    <a:srgbClr val="FF0000"/>
                  </a:solidFill>
                </a:rPr>
                <a:t>(</a:t>
              </a:r>
              <a:r>
                <a:rPr lang="ja-JP" altLang="en-US" sz="1050" b="1" dirty="0" smtClean="0">
                  <a:solidFill>
                    <a:srgbClr val="FF0000"/>
                  </a:solidFill>
                </a:rPr>
                <a:t>速度</a:t>
              </a:r>
              <a:r>
                <a:rPr kumimoji="1" lang="ja-JP" altLang="en-US" sz="1050" b="1" dirty="0" smtClean="0">
                  <a:solidFill>
                    <a:srgbClr val="FF0000"/>
                  </a:solidFill>
                </a:rPr>
                <a:t>）</a:t>
              </a:r>
              <a:endParaRPr kumimoji="1" lang="en-US" altLang="ja-JP" sz="1050" b="1" dirty="0" smtClean="0">
                <a:solidFill>
                  <a:srgbClr val="FF0000"/>
                </a:solidFill>
              </a:endParaRPr>
            </a:p>
            <a:p>
              <a:pPr algn="r"/>
              <a:r>
                <a:rPr lang="ja-JP" altLang="en-US" sz="1050" b="1" dirty="0" smtClean="0">
                  <a:solidFill>
                    <a:srgbClr val="FF0000"/>
                  </a:solidFill>
                </a:rPr>
                <a:t>（進行方向）</a:t>
              </a:r>
              <a:endParaRPr lang="en-US" altLang="ja-JP" sz="1050" b="1" dirty="0" smtClean="0">
                <a:solidFill>
                  <a:srgbClr val="FF0000"/>
                </a:solidFill>
              </a:endParaRPr>
            </a:p>
            <a:p>
              <a:pPr algn="r"/>
              <a:r>
                <a:rPr lang="ja-JP" altLang="en-US" sz="1050" b="1" dirty="0" smtClean="0">
                  <a:solidFill>
                    <a:srgbClr val="FF0000"/>
                  </a:solidFill>
                </a:rPr>
                <a:t>（視野）</a:t>
              </a:r>
              <a:endParaRPr lang="en-US" altLang="ja-JP" sz="1050" b="1" dirty="0" smtClean="0">
                <a:solidFill>
                  <a:srgbClr val="FF0000"/>
                </a:solidFill>
              </a:endParaRPr>
            </a:p>
            <a:p>
              <a:pPr algn="r"/>
              <a:r>
                <a:rPr kumimoji="1" lang="ja-JP" altLang="en-US" sz="1050" b="1" dirty="0">
                  <a:solidFill>
                    <a:srgbClr val="FF0000"/>
                  </a:solidFill>
                </a:rPr>
                <a:t>・・・・</a:t>
              </a:r>
            </a:p>
          </p:txBody>
        </p:sp>
      </p:grpSp>
      <p:sp>
        <p:nvSpPr>
          <p:cNvPr id="179" name="テキスト ボックス 178"/>
          <p:cNvSpPr txBox="1"/>
          <p:nvPr/>
        </p:nvSpPr>
        <p:spPr>
          <a:xfrm>
            <a:off x="7324694" y="4140400"/>
            <a:ext cx="1847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/>
              <a:t>近くの</a:t>
            </a:r>
            <a:r>
              <a:rPr lang="ja-JP" altLang="en-US" sz="1400" b="1" dirty="0"/>
              <a:t>ムクドリ</a:t>
            </a:r>
            <a:r>
              <a:rPr lang="ja-JP" altLang="en-US" sz="1400" b="1" dirty="0" smtClean="0"/>
              <a:t>に接近</a:t>
            </a:r>
            <a:endParaRPr lang="en-US" altLang="ja-JP" sz="1400" b="1" dirty="0"/>
          </a:p>
        </p:txBody>
      </p:sp>
    </p:spTree>
    <p:extLst>
      <p:ext uri="{BB962C8B-B14F-4D97-AF65-F5344CB8AC3E}">
        <p14:creationId xmlns:p14="http://schemas.microsoft.com/office/powerpoint/2010/main" val="13602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8964488" cy="4398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496" y="48790"/>
            <a:ext cx="8229600" cy="859930"/>
          </a:xfrm>
        </p:spPr>
        <p:txBody>
          <a:bodyPr>
            <a:normAutofit/>
          </a:bodyPr>
          <a:lstStyle/>
          <a:p>
            <a:pPr algn="l"/>
            <a:r>
              <a:rPr lang="ja-JP" altLang="en-US" dirty="0">
                <a:latin typeface="HGS創英角ｺﾞｼｯｸUB"/>
                <a:ea typeface="HGS創英角ｺﾞｼｯｸUB"/>
                <a:cs typeface="HGS創英角ｺﾞｼｯｸUB"/>
              </a:rPr>
              <a:t>抽象化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5004048" y="5618736"/>
            <a:ext cx="1008112" cy="340715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4860032" y="5013176"/>
            <a:ext cx="1875392" cy="705503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146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6" y="2334822"/>
            <a:ext cx="8971140" cy="3850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6715"/>
            <a:ext cx="8229600" cy="778098"/>
          </a:xfrm>
        </p:spPr>
        <p:txBody>
          <a:bodyPr/>
          <a:lstStyle/>
          <a:p>
            <a:pPr algn="l"/>
            <a:r>
              <a:rPr kumimoji="1" lang="ja-JP" altLang="en-US" dirty="0" smtClean="0">
                <a:latin typeface="HGS創英角ｺﾞｼｯｸUB"/>
                <a:ea typeface="HGS創英角ｺﾞｼｯｸUB"/>
                <a:cs typeface="HGS創英角ｺﾞｼｯｸUB"/>
              </a:rPr>
              <a:t>評価値</a:t>
            </a:r>
            <a:endParaRPr kumimoji="1" lang="ja-JP" altLang="en-US" dirty="0"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764704"/>
            <a:ext cx="8229600" cy="43099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800" dirty="0" smtClean="0"/>
              <a:t>どのような値でモデルを評価するか？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400" dirty="0"/>
              <a:t>課題</a:t>
            </a:r>
            <a:r>
              <a:rPr lang="ja-JP" altLang="en-US" sz="2400" dirty="0" smtClean="0"/>
              <a:t>に対する仮説の検証が可能な評価ポイントを考える</a:t>
            </a:r>
            <a:endParaRPr lang="en-US" altLang="ja-JP" sz="2800" dirty="0"/>
          </a:p>
          <a:p>
            <a:pPr marL="0" indent="0">
              <a:buNone/>
            </a:pPr>
            <a:r>
              <a:rPr kumimoji="1" lang="ja-JP" altLang="en-US" sz="2800" dirty="0" smtClean="0"/>
              <a:t>例）周囲の仲間数の分布（群れの度合い）・</a:t>
            </a:r>
            <a:r>
              <a:rPr lang="ja-JP" altLang="en-US" sz="2800" dirty="0" smtClean="0"/>
              <a:t>見た目</a:t>
            </a:r>
            <a:endParaRPr kumimoji="1" lang="en-US" altLang="ja-JP" sz="2800" dirty="0" smtClean="0"/>
          </a:p>
          <a:p>
            <a:pPr marL="0" indent="0">
              <a:buNone/>
            </a:pPr>
            <a:r>
              <a:rPr lang="en-US" altLang="ja-JP" sz="2800" dirty="0"/>
              <a:t>	</a:t>
            </a:r>
            <a:endParaRPr lang="en-US" altLang="ja-JP" sz="2800" dirty="0" smtClean="0"/>
          </a:p>
        </p:txBody>
      </p:sp>
      <p:sp>
        <p:nvSpPr>
          <p:cNvPr id="7" name="円/楕円 6"/>
          <p:cNvSpPr/>
          <p:nvPr/>
        </p:nvSpPr>
        <p:spPr>
          <a:xfrm>
            <a:off x="65356" y="3957435"/>
            <a:ext cx="2237065" cy="605560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91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64" y="1268760"/>
            <a:ext cx="5010150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ja-JP" altLang="en-US" dirty="0" smtClean="0"/>
              <a:t>シミュレーション・イメージ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sp>
        <p:nvSpPr>
          <p:cNvPr id="11" name="角丸四角形吹き出し 10"/>
          <p:cNvSpPr/>
          <p:nvPr/>
        </p:nvSpPr>
        <p:spPr>
          <a:xfrm>
            <a:off x="5645414" y="1412776"/>
            <a:ext cx="3175058" cy="2880320"/>
          </a:xfrm>
          <a:prstGeom prst="wedgeRoundRectCallout">
            <a:avLst>
              <a:gd name="adj1" fmla="val -54598"/>
              <a:gd name="adj2" fmla="val 67791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0" name="グラフ 9"/>
          <p:cNvGraphicFramePr/>
          <p:nvPr>
            <p:extLst>
              <p:ext uri="{D42A27DB-BD31-4B8C-83A1-F6EECF244321}">
                <p14:modId xmlns:p14="http://schemas.microsoft.com/office/powerpoint/2010/main" val="2089843100"/>
              </p:ext>
            </p:extLst>
          </p:nvPr>
        </p:nvGraphicFramePr>
        <p:xfrm>
          <a:off x="5607868" y="1408738"/>
          <a:ext cx="3212604" cy="2740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円/楕円 11"/>
          <p:cNvSpPr/>
          <p:nvPr/>
        </p:nvSpPr>
        <p:spPr>
          <a:xfrm>
            <a:off x="1331640" y="3356992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3851920" y="4077072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角丸四角形吹き出し 2"/>
          <p:cNvSpPr/>
          <p:nvPr/>
        </p:nvSpPr>
        <p:spPr>
          <a:xfrm>
            <a:off x="1182077" y="2564904"/>
            <a:ext cx="792088" cy="432048"/>
          </a:xfrm>
          <a:prstGeom prst="wedgeRoundRectCallout">
            <a:avLst>
              <a:gd name="adj1" fmla="val -20833"/>
              <a:gd name="adj2" fmla="val 96636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外敵</a:t>
            </a:r>
            <a:endParaRPr kumimoji="1" lang="ja-JP" altLang="en-US" dirty="0"/>
          </a:p>
        </p:txBody>
      </p:sp>
      <p:sp>
        <p:nvSpPr>
          <p:cNvPr id="13" name="角丸四角形吹き出し 12"/>
          <p:cNvSpPr/>
          <p:nvPr/>
        </p:nvSpPr>
        <p:spPr>
          <a:xfrm>
            <a:off x="1307611" y="1196752"/>
            <a:ext cx="1035618" cy="432048"/>
          </a:xfrm>
          <a:prstGeom prst="wedgeRoundRectCallout">
            <a:avLst>
              <a:gd name="adj1" fmla="val 43149"/>
              <a:gd name="adj2" fmla="val 96636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障害物</a:t>
            </a:r>
            <a:endParaRPr kumimoji="1" lang="ja-JP" altLang="en-US" dirty="0"/>
          </a:p>
        </p:txBody>
      </p:sp>
      <p:sp>
        <p:nvSpPr>
          <p:cNvPr id="15" name="角丸四角形吹き出し 14"/>
          <p:cNvSpPr/>
          <p:nvPr/>
        </p:nvSpPr>
        <p:spPr>
          <a:xfrm>
            <a:off x="1199623" y="5207689"/>
            <a:ext cx="1035618" cy="432048"/>
          </a:xfrm>
          <a:prstGeom prst="wedgeRoundRectCallout">
            <a:avLst>
              <a:gd name="adj1" fmla="val 45997"/>
              <a:gd name="adj2" fmla="val -105904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ムクドリ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3275856" y="4653136"/>
            <a:ext cx="1944216" cy="1152128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吹き出し 15"/>
          <p:cNvSpPr/>
          <p:nvPr/>
        </p:nvSpPr>
        <p:spPr>
          <a:xfrm>
            <a:off x="5645414" y="5229200"/>
            <a:ext cx="2598994" cy="778961"/>
          </a:xfrm>
          <a:prstGeom prst="wedgeRoundRectCallout">
            <a:avLst>
              <a:gd name="adj1" fmla="val -63335"/>
              <a:gd name="adj2" fmla="val -3521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壁や外敵がいる状況で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群れを形成できている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790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dirty="0" smtClean="0">
                <a:latin typeface="HGS創英角ｺﾞｼｯｸUB"/>
                <a:ea typeface="HGS創英角ｺﾞｼｯｸUB"/>
                <a:cs typeface="HGS創英角ｺﾞｼｯｸUB"/>
              </a:rPr>
              <a:t>シナリオ設定</a:t>
            </a:r>
            <a:endParaRPr kumimoji="1" lang="ja-JP" altLang="en-US" dirty="0"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896544"/>
          </a:xfrm>
        </p:spPr>
        <p:txBody>
          <a:bodyPr>
            <a:normAutofit fontScale="92500" lnSpcReduction="10000"/>
          </a:bodyPr>
          <a:lstStyle/>
          <a:p>
            <a:r>
              <a:rPr lang="ja-JP" altLang="en-US" dirty="0"/>
              <a:t>課題</a:t>
            </a:r>
            <a:r>
              <a:rPr lang="ja-JP" altLang="en-US" dirty="0" smtClean="0"/>
              <a:t>に対する仮説が検証できるようなシナリオを設定</a:t>
            </a:r>
            <a:endParaRPr lang="en-US" altLang="ja-JP" dirty="0"/>
          </a:p>
          <a:p>
            <a:pPr lvl="1"/>
            <a:r>
              <a:rPr lang="ja-JP" altLang="en-US" dirty="0" smtClean="0"/>
              <a:t>当初設定した仮説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登場する振る舞い・パラメータ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  <a:p>
            <a:pPr marL="457200" lvl="1" indent="0">
              <a:buNone/>
            </a:pPr>
            <a:endParaRPr lang="en-US" altLang="ja-JP" sz="2000" dirty="0" smtClean="0"/>
          </a:p>
          <a:p>
            <a:pPr marL="457200" lvl="1" indent="0">
              <a:buNone/>
            </a:pPr>
            <a:endParaRPr lang="en-US" altLang="ja-JP" sz="2000" dirty="0" smtClean="0"/>
          </a:p>
          <a:p>
            <a:pPr marL="457200" lvl="1" indent="0">
              <a:buNone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・進行方向と角度を周囲の仲間と合わせる</a:t>
            </a:r>
            <a:endParaRPr lang="en-US" altLang="ja-JP" sz="2000" dirty="0" smtClean="0"/>
          </a:p>
          <a:p>
            <a:pPr marL="457200" lvl="1" indent="0">
              <a:buNone/>
            </a:pPr>
            <a:r>
              <a:rPr lang="ja-JP" altLang="en-US" sz="2000" dirty="0" smtClean="0"/>
              <a:t>　・進行方向のみを合わせる</a:t>
            </a:r>
            <a:endParaRPr lang="en-US" altLang="ja-JP" sz="2000" dirty="0" smtClean="0"/>
          </a:p>
          <a:p>
            <a:pPr marL="457200" lvl="1" indent="0">
              <a:buNone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・速度のみを合わせる</a:t>
            </a:r>
            <a:endParaRPr lang="en-US" altLang="ja-JP" sz="2000" dirty="0" smtClean="0"/>
          </a:p>
          <a:p>
            <a:pPr marL="457200" lvl="1" indent="0">
              <a:buNone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・初期値を変更してみる（パラメータの影響が強い可能性がある）</a:t>
            </a:r>
            <a:endParaRPr lang="en-US" altLang="ja-JP" sz="2000" dirty="0" smtClean="0"/>
          </a:p>
          <a:p>
            <a:pPr marL="457200" lvl="1" indent="0">
              <a:buNone/>
            </a:pPr>
            <a:r>
              <a:rPr lang="en-US" altLang="ja-JP" sz="2000" dirty="0" smtClean="0"/>
              <a:t>etc…</a:t>
            </a:r>
          </a:p>
          <a:p>
            <a:pPr lvl="1"/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683568" y="3717032"/>
            <a:ext cx="7560840" cy="79208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 smtClean="0"/>
              <a:t>個々</a:t>
            </a:r>
            <a:r>
              <a:rPr lang="ja-JP" altLang="en-US" sz="2400" dirty="0"/>
              <a:t>が周囲の仲間と進行方向や速度を合わせている</a:t>
            </a:r>
            <a:endParaRPr lang="en-US" altLang="ja-JP" sz="2400" dirty="0"/>
          </a:p>
        </p:txBody>
      </p:sp>
      <p:sp>
        <p:nvSpPr>
          <p:cNvPr id="7" name="正方形/長方形 6"/>
          <p:cNvSpPr/>
          <p:nvPr/>
        </p:nvSpPr>
        <p:spPr>
          <a:xfrm>
            <a:off x="323528" y="3265542"/>
            <a:ext cx="3038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 smtClean="0"/>
              <a:t>例）課題に対する仮説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26074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496" y="44624"/>
            <a:ext cx="8229600" cy="778098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dirty="0" smtClean="0"/>
              <a:t>シミュレーション</a:t>
            </a:r>
            <a:r>
              <a:rPr lang="ja-JP" altLang="en-US" dirty="0"/>
              <a:t>とは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2011 KOZO KEIKAKU ENGINEERING Inc. All Rights Reserved. 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1187624" y="1209735"/>
            <a:ext cx="3384376" cy="2304256"/>
          </a:xfrm>
          <a:prstGeom prst="roundRect">
            <a:avLst>
              <a:gd name="adj" fmla="val 752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5148064" y="1281743"/>
            <a:ext cx="2232248" cy="79208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原因</a:t>
            </a:r>
            <a:endParaRPr kumimoji="1" lang="en-US" altLang="ja-JP" dirty="0" smtClean="0"/>
          </a:p>
        </p:txBody>
      </p:sp>
      <p:sp>
        <p:nvSpPr>
          <p:cNvPr id="8" name="円/楕円 7"/>
          <p:cNvSpPr/>
          <p:nvPr/>
        </p:nvSpPr>
        <p:spPr>
          <a:xfrm>
            <a:off x="5148064" y="2649895"/>
            <a:ext cx="2232248" cy="79208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結果</a:t>
            </a:r>
            <a:endParaRPr kumimoji="1" lang="ja-JP" altLang="en-US" dirty="0"/>
          </a:p>
        </p:txBody>
      </p:sp>
      <p:sp>
        <p:nvSpPr>
          <p:cNvPr id="9" name="下矢印 8"/>
          <p:cNvSpPr/>
          <p:nvPr/>
        </p:nvSpPr>
        <p:spPr>
          <a:xfrm>
            <a:off x="5796136" y="2116951"/>
            <a:ext cx="936104" cy="504056"/>
          </a:xfrm>
          <a:prstGeom prst="down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167"/>
          <p:cNvGrpSpPr/>
          <p:nvPr/>
        </p:nvGrpSpPr>
        <p:grpSpPr>
          <a:xfrm>
            <a:off x="1259632" y="1569775"/>
            <a:ext cx="3168352" cy="627067"/>
            <a:chOff x="1259632" y="1268764"/>
            <a:chExt cx="4968552" cy="864092"/>
          </a:xfrm>
        </p:grpSpPr>
        <p:sp>
          <p:nvSpPr>
            <p:cNvPr id="11" name="平行四辺形 10"/>
            <p:cNvSpPr/>
            <p:nvPr/>
          </p:nvSpPr>
          <p:spPr bwMode="auto">
            <a:xfrm>
              <a:off x="1259632" y="1484784"/>
              <a:ext cx="4968552" cy="648072"/>
            </a:xfrm>
            <a:prstGeom prst="parallelogram">
              <a:avLst>
                <a:gd name="adj" fmla="val 163408"/>
              </a:avLst>
            </a:prstGeom>
            <a:solidFill>
              <a:schemeClr val="bg1">
                <a:lumMod val="6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4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12" name="フリーフォーム 11"/>
            <p:cNvSpPr/>
            <p:nvPr/>
          </p:nvSpPr>
          <p:spPr bwMode="auto">
            <a:xfrm flipH="1">
              <a:off x="2411760" y="1484784"/>
              <a:ext cx="812080" cy="648072"/>
            </a:xfrm>
            <a:custGeom>
              <a:avLst/>
              <a:gdLst>
                <a:gd name="connsiteX0" fmla="*/ 0 w 700088"/>
                <a:gd name="connsiteY0" fmla="*/ 0 h 661987"/>
                <a:gd name="connsiteX1" fmla="*/ 166688 w 700088"/>
                <a:gd name="connsiteY1" fmla="*/ 0 h 661987"/>
                <a:gd name="connsiteX2" fmla="*/ 204788 w 700088"/>
                <a:gd name="connsiteY2" fmla="*/ 95250 h 661987"/>
                <a:gd name="connsiteX3" fmla="*/ 252413 w 700088"/>
                <a:gd name="connsiteY3" fmla="*/ 209550 h 661987"/>
                <a:gd name="connsiteX4" fmla="*/ 481013 w 700088"/>
                <a:gd name="connsiteY4" fmla="*/ 509587 h 661987"/>
                <a:gd name="connsiteX5" fmla="*/ 700088 w 700088"/>
                <a:gd name="connsiteY5" fmla="*/ 661987 h 661987"/>
                <a:gd name="connsiteX6" fmla="*/ 257175 w 700088"/>
                <a:gd name="connsiteY6" fmla="*/ 647700 h 661987"/>
                <a:gd name="connsiteX7" fmla="*/ 204788 w 700088"/>
                <a:gd name="connsiteY7" fmla="*/ 481012 h 661987"/>
                <a:gd name="connsiteX8" fmla="*/ 190500 w 700088"/>
                <a:gd name="connsiteY8" fmla="*/ 376237 h 661987"/>
                <a:gd name="connsiteX9" fmla="*/ 166688 w 700088"/>
                <a:gd name="connsiteY9" fmla="*/ 223837 h 661987"/>
                <a:gd name="connsiteX10" fmla="*/ 138113 w 700088"/>
                <a:gd name="connsiteY10" fmla="*/ 57150 h 661987"/>
                <a:gd name="connsiteX11" fmla="*/ 128588 w 700088"/>
                <a:gd name="connsiteY11" fmla="*/ 14287 h 661987"/>
                <a:gd name="connsiteX12" fmla="*/ 161925 w 700088"/>
                <a:gd name="connsiteY12" fmla="*/ 0 h 661987"/>
                <a:gd name="connsiteX13" fmla="*/ 161925 w 700088"/>
                <a:gd name="connsiteY13" fmla="*/ 0 h 661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00088" h="661987">
                  <a:moveTo>
                    <a:pt x="0" y="0"/>
                  </a:moveTo>
                  <a:lnTo>
                    <a:pt x="166688" y="0"/>
                  </a:lnTo>
                  <a:lnTo>
                    <a:pt x="204788" y="95250"/>
                  </a:lnTo>
                  <a:lnTo>
                    <a:pt x="252413" y="209550"/>
                  </a:lnTo>
                  <a:lnTo>
                    <a:pt x="481013" y="509587"/>
                  </a:lnTo>
                  <a:lnTo>
                    <a:pt x="700088" y="661987"/>
                  </a:lnTo>
                  <a:lnTo>
                    <a:pt x="257175" y="647700"/>
                  </a:lnTo>
                  <a:lnTo>
                    <a:pt x="204788" y="481012"/>
                  </a:lnTo>
                  <a:lnTo>
                    <a:pt x="190500" y="376237"/>
                  </a:lnTo>
                  <a:lnTo>
                    <a:pt x="166688" y="223837"/>
                  </a:lnTo>
                  <a:lnTo>
                    <a:pt x="138113" y="57150"/>
                  </a:lnTo>
                  <a:lnTo>
                    <a:pt x="128588" y="14287"/>
                  </a:lnTo>
                  <a:lnTo>
                    <a:pt x="161925" y="0"/>
                  </a:lnTo>
                  <a:lnTo>
                    <a:pt x="161925" y="0"/>
                  </a:lnTo>
                </a:path>
              </a:pathLst>
            </a:custGeom>
            <a:solidFill>
              <a:srgbClr val="CCEC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4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grpSp>
          <p:nvGrpSpPr>
            <p:cNvPr id="13" name="グループ化 11"/>
            <p:cNvGrpSpPr/>
            <p:nvPr/>
          </p:nvGrpSpPr>
          <p:grpSpPr>
            <a:xfrm>
              <a:off x="3995936" y="1484775"/>
              <a:ext cx="288032" cy="215453"/>
              <a:chOff x="4786314" y="3143248"/>
              <a:chExt cx="500066" cy="357190"/>
            </a:xfrm>
          </p:grpSpPr>
          <p:sp>
            <p:nvSpPr>
              <p:cNvPr id="121" name="正方形/長方形 120"/>
              <p:cNvSpPr/>
              <p:nvPr/>
            </p:nvSpPr>
            <p:spPr>
              <a:xfrm>
                <a:off x="4857752" y="3286124"/>
                <a:ext cx="357190" cy="214314"/>
              </a:xfrm>
              <a:prstGeom prst="rect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22" name="二等辺三角形 121"/>
              <p:cNvSpPr/>
              <p:nvPr/>
            </p:nvSpPr>
            <p:spPr>
              <a:xfrm>
                <a:off x="4786314" y="3143248"/>
                <a:ext cx="500066" cy="142876"/>
              </a:xfrm>
              <a:prstGeom prst="triangl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4929190" y="3357562"/>
                <a:ext cx="71438" cy="142876"/>
              </a:xfrm>
              <a:prstGeom prst="rect">
                <a:avLst/>
              </a:prstGeom>
              <a:solidFill>
                <a:srgbClr val="EEECE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5072066" y="3357562"/>
                <a:ext cx="71438" cy="71438"/>
              </a:xfrm>
              <a:prstGeom prst="rect">
                <a:avLst/>
              </a:prstGeom>
              <a:solidFill>
                <a:srgbClr val="4F81BD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sp>
          <p:nvSpPr>
            <p:cNvPr id="14" name="フリーフォーム 13"/>
            <p:cNvSpPr/>
            <p:nvPr/>
          </p:nvSpPr>
          <p:spPr bwMode="auto">
            <a:xfrm>
              <a:off x="2339752" y="1626604"/>
              <a:ext cx="2918048" cy="371897"/>
            </a:xfrm>
            <a:custGeom>
              <a:avLst/>
              <a:gdLst>
                <a:gd name="connsiteX0" fmla="*/ 0 w 2520950"/>
                <a:gd name="connsiteY0" fmla="*/ 482600 h 482600"/>
                <a:gd name="connsiteX1" fmla="*/ 349250 w 2520950"/>
                <a:gd name="connsiteY1" fmla="*/ 330200 h 482600"/>
                <a:gd name="connsiteX2" fmla="*/ 577850 w 2520950"/>
                <a:gd name="connsiteY2" fmla="*/ 381000 h 482600"/>
                <a:gd name="connsiteX3" fmla="*/ 876300 w 2520950"/>
                <a:gd name="connsiteY3" fmla="*/ 260350 h 482600"/>
                <a:gd name="connsiteX4" fmla="*/ 1835150 w 2520950"/>
                <a:gd name="connsiteY4" fmla="*/ 234950 h 482600"/>
                <a:gd name="connsiteX5" fmla="*/ 2520950 w 2520950"/>
                <a:gd name="connsiteY5" fmla="*/ 0 h 48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950" h="482600">
                  <a:moveTo>
                    <a:pt x="0" y="482600"/>
                  </a:moveTo>
                  <a:cubicBezTo>
                    <a:pt x="126471" y="414866"/>
                    <a:pt x="252942" y="347133"/>
                    <a:pt x="349250" y="330200"/>
                  </a:cubicBezTo>
                  <a:cubicBezTo>
                    <a:pt x="445558" y="313267"/>
                    <a:pt x="490008" y="392642"/>
                    <a:pt x="577850" y="381000"/>
                  </a:cubicBezTo>
                  <a:cubicBezTo>
                    <a:pt x="665692" y="369358"/>
                    <a:pt x="666750" y="284692"/>
                    <a:pt x="876300" y="260350"/>
                  </a:cubicBezTo>
                  <a:cubicBezTo>
                    <a:pt x="1085850" y="236008"/>
                    <a:pt x="1561042" y="278342"/>
                    <a:pt x="1835150" y="234950"/>
                  </a:cubicBezTo>
                  <a:cubicBezTo>
                    <a:pt x="2109258" y="191558"/>
                    <a:pt x="2315104" y="95779"/>
                    <a:pt x="2520950" y="0"/>
                  </a:cubicBezTo>
                </a:path>
              </a:pathLst>
            </a:custGeom>
            <a:noFill/>
            <a:ln w="5715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4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grpSp>
          <p:nvGrpSpPr>
            <p:cNvPr id="15" name="グループ化 16"/>
            <p:cNvGrpSpPr/>
            <p:nvPr/>
          </p:nvGrpSpPr>
          <p:grpSpPr>
            <a:xfrm>
              <a:off x="3635896" y="1700799"/>
              <a:ext cx="288032" cy="215453"/>
              <a:chOff x="4786314" y="3143248"/>
              <a:chExt cx="500066" cy="357190"/>
            </a:xfrm>
          </p:grpSpPr>
          <p:sp>
            <p:nvSpPr>
              <p:cNvPr id="117" name="正方形/長方形 116"/>
              <p:cNvSpPr/>
              <p:nvPr/>
            </p:nvSpPr>
            <p:spPr>
              <a:xfrm>
                <a:off x="4857752" y="3286124"/>
                <a:ext cx="357190" cy="214314"/>
              </a:xfrm>
              <a:prstGeom prst="rect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18" name="二等辺三角形 117"/>
              <p:cNvSpPr/>
              <p:nvPr/>
            </p:nvSpPr>
            <p:spPr>
              <a:xfrm>
                <a:off x="4786314" y="3143248"/>
                <a:ext cx="500066" cy="142876"/>
              </a:xfrm>
              <a:prstGeom prst="triangl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4929190" y="3357562"/>
                <a:ext cx="71438" cy="142876"/>
              </a:xfrm>
              <a:prstGeom prst="rect">
                <a:avLst/>
              </a:prstGeom>
              <a:solidFill>
                <a:srgbClr val="EEECE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5072066" y="3357562"/>
                <a:ext cx="71438" cy="71438"/>
              </a:xfrm>
              <a:prstGeom prst="rect">
                <a:avLst/>
              </a:prstGeom>
              <a:solidFill>
                <a:srgbClr val="4F81BD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sp>
          <p:nvSpPr>
            <p:cNvPr id="16" name="フリーフォーム 15"/>
            <p:cNvSpPr/>
            <p:nvPr/>
          </p:nvSpPr>
          <p:spPr bwMode="auto">
            <a:xfrm>
              <a:off x="3495480" y="1650663"/>
              <a:ext cx="210009" cy="371897"/>
            </a:xfrm>
            <a:custGeom>
              <a:avLst/>
              <a:gdLst>
                <a:gd name="connsiteX0" fmla="*/ 3175 w 784225"/>
                <a:gd name="connsiteY0" fmla="*/ 0 h 635000"/>
                <a:gd name="connsiteX1" fmla="*/ 47625 w 784225"/>
                <a:gd name="connsiteY1" fmla="*/ 184150 h 635000"/>
                <a:gd name="connsiteX2" fmla="*/ 288925 w 784225"/>
                <a:gd name="connsiteY2" fmla="*/ 450850 h 635000"/>
                <a:gd name="connsiteX3" fmla="*/ 619125 w 784225"/>
                <a:gd name="connsiteY3" fmla="*/ 565150 h 635000"/>
                <a:gd name="connsiteX4" fmla="*/ 784225 w 784225"/>
                <a:gd name="connsiteY4" fmla="*/ 635000 h 6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225" h="635000">
                  <a:moveTo>
                    <a:pt x="3175" y="0"/>
                  </a:moveTo>
                  <a:cubicBezTo>
                    <a:pt x="1587" y="54504"/>
                    <a:pt x="0" y="109008"/>
                    <a:pt x="47625" y="184150"/>
                  </a:cubicBezTo>
                  <a:cubicBezTo>
                    <a:pt x="95250" y="259292"/>
                    <a:pt x="193675" y="387350"/>
                    <a:pt x="288925" y="450850"/>
                  </a:cubicBezTo>
                  <a:cubicBezTo>
                    <a:pt x="384175" y="514350"/>
                    <a:pt x="536575" y="534458"/>
                    <a:pt x="619125" y="565150"/>
                  </a:cubicBezTo>
                  <a:cubicBezTo>
                    <a:pt x="701675" y="595842"/>
                    <a:pt x="742950" y="615421"/>
                    <a:pt x="784225" y="635000"/>
                  </a:cubicBezTo>
                </a:path>
              </a:pathLst>
            </a:custGeom>
            <a:noFill/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4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17" name="フリーフォーム 56"/>
            <p:cNvSpPr/>
            <p:nvPr/>
          </p:nvSpPr>
          <p:spPr bwMode="auto">
            <a:xfrm>
              <a:off x="2224805" y="1592052"/>
              <a:ext cx="249387" cy="371897"/>
            </a:xfrm>
            <a:custGeom>
              <a:avLst/>
              <a:gdLst>
                <a:gd name="connsiteX0" fmla="*/ 0 w 647700"/>
                <a:gd name="connsiteY0" fmla="*/ 19050 h 254000"/>
                <a:gd name="connsiteX1" fmla="*/ 222250 w 647700"/>
                <a:gd name="connsiteY1" fmla="*/ 25400 h 254000"/>
                <a:gd name="connsiteX2" fmla="*/ 514350 w 647700"/>
                <a:gd name="connsiteY2" fmla="*/ 171450 h 254000"/>
                <a:gd name="connsiteX3" fmla="*/ 647700 w 647700"/>
                <a:gd name="connsiteY3" fmla="*/ 25400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7700" h="254000">
                  <a:moveTo>
                    <a:pt x="0" y="19050"/>
                  </a:moveTo>
                  <a:cubicBezTo>
                    <a:pt x="68262" y="9525"/>
                    <a:pt x="136525" y="0"/>
                    <a:pt x="222250" y="25400"/>
                  </a:cubicBezTo>
                  <a:cubicBezTo>
                    <a:pt x="307975" y="50800"/>
                    <a:pt x="443442" y="133350"/>
                    <a:pt x="514350" y="171450"/>
                  </a:cubicBezTo>
                  <a:cubicBezTo>
                    <a:pt x="585258" y="209550"/>
                    <a:pt x="616479" y="231775"/>
                    <a:pt x="647700" y="254000"/>
                  </a:cubicBezTo>
                </a:path>
              </a:pathLst>
            </a:custGeom>
            <a:noFill/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4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grpSp>
          <p:nvGrpSpPr>
            <p:cNvPr id="18" name="グループ化 57"/>
            <p:cNvGrpSpPr/>
            <p:nvPr/>
          </p:nvGrpSpPr>
          <p:grpSpPr>
            <a:xfrm>
              <a:off x="4148336" y="1701369"/>
              <a:ext cx="288032" cy="215453"/>
              <a:chOff x="4786314" y="3143248"/>
              <a:chExt cx="500066" cy="357190"/>
            </a:xfrm>
          </p:grpSpPr>
          <p:sp>
            <p:nvSpPr>
              <p:cNvPr id="113" name="正方形/長方形 112"/>
              <p:cNvSpPr/>
              <p:nvPr/>
            </p:nvSpPr>
            <p:spPr>
              <a:xfrm>
                <a:off x="4857752" y="3286124"/>
                <a:ext cx="357190" cy="214314"/>
              </a:xfrm>
              <a:prstGeom prst="rect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14" name="二等辺三角形 113"/>
              <p:cNvSpPr/>
              <p:nvPr/>
            </p:nvSpPr>
            <p:spPr>
              <a:xfrm>
                <a:off x="4786314" y="3143248"/>
                <a:ext cx="500066" cy="142876"/>
              </a:xfrm>
              <a:prstGeom prst="triangl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4929190" y="3357562"/>
                <a:ext cx="71438" cy="142876"/>
              </a:xfrm>
              <a:prstGeom prst="rect">
                <a:avLst/>
              </a:prstGeom>
              <a:solidFill>
                <a:srgbClr val="EEECE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5072066" y="3357562"/>
                <a:ext cx="71438" cy="71438"/>
              </a:xfrm>
              <a:prstGeom prst="rect">
                <a:avLst/>
              </a:prstGeom>
              <a:solidFill>
                <a:srgbClr val="4F81BD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grpSp>
          <p:nvGrpSpPr>
            <p:cNvPr id="19" name="グループ化 62"/>
            <p:cNvGrpSpPr/>
            <p:nvPr/>
          </p:nvGrpSpPr>
          <p:grpSpPr>
            <a:xfrm>
              <a:off x="4427984" y="1844815"/>
              <a:ext cx="288032" cy="215453"/>
              <a:chOff x="4786314" y="3143248"/>
              <a:chExt cx="500066" cy="357190"/>
            </a:xfrm>
          </p:grpSpPr>
          <p:sp>
            <p:nvSpPr>
              <p:cNvPr id="109" name="正方形/長方形 108"/>
              <p:cNvSpPr/>
              <p:nvPr/>
            </p:nvSpPr>
            <p:spPr>
              <a:xfrm>
                <a:off x="4857752" y="3286124"/>
                <a:ext cx="357190" cy="214314"/>
              </a:xfrm>
              <a:prstGeom prst="rect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10" name="二等辺三角形 109"/>
              <p:cNvSpPr/>
              <p:nvPr/>
            </p:nvSpPr>
            <p:spPr>
              <a:xfrm>
                <a:off x="4786314" y="3143248"/>
                <a:ext cx="500066" cy="142876"/>
              </a:xfrm>
              <a:prstGeom prst="triangl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4929190" y="3357562"/>
                <a:ext cx="71438" cy="142876"/>
              </a:xfrm>
              <a:prstGeom prst="rect">
                <a:avLst/>
              </a:prstGeom>
              <a:solidFill>
                <a:srgbClr val="EEECE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5072066" y="3357562"/>
                <a:ext cx="71438" cy="71438"/>
              </a:xfrm>
              <a:prstGeom prst="rect">
                <a:avLst/>
              </a:prstGeom>
              <a:solidFill>
                <a:srgbClr val="4F81BD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grpSp>
          <p:nvGrpSpPr>
            <p:cNvPr id="20" name="Group 68"/>
            <p:cNvGrpSpPr>
              <a:grpSpLocks/>
            </p:cNvGrpSpPr>
            <p:nvPr/>
          </p:nvGrpSpPr>
          <p:grpSpPr bwMode="auto">
            <a:xfrm>
              <a:off x="3203846" y="1628800"/>
              <a:ext cx="291300" cy="214314"/>
              <a:chOff x="822" y="3360"/>
              <a:chExt cx="210" cy="143"/>
            </a:xfrm>
          </p:grpSpPr>
          <p:grpSp>
            <p:nvGrpSpPr>
              <p:cNvPr id="77" name="Group 69"/>
              <p:cNvGrpSpPr>
                <a:grpSpLocks/>
              </p:cNvGrpSpPr>
              <p:nvPr/>
            </p:nvGrpSpPr>
            <p:grpSpPr bwMode="auto">
              <a:xfrm>
                <a:off x="822" y="3360"/>
                <a:ext cx="206" cy="143"/>
                <a:chOff x="505" y="2236"/>
                <a:chExt cx="148" cy="94"/>
              </a:xfrm>
            </p:grpSpPr>
            <p:sp>
              <p:nvSpPr>
                <p:cNvPr id="99" name="Freeform 70"/>
                <p:cNvSpPr>
                  <a:spLocks/>
                </p:cNvSpPr>
                <p:nvPr/>
              </p:nvSpPr>
              <p:spPr bwMode="auto">
                <a:xfrm>
                  <a:off x="505" y="2236"/>
                  <a:ext cx="148" cy="93"/>
                </a:xfrm>
                <a:custGeom>
                  <a:avLst/>
                  <a:gdLst>
                    <a:gd name="T0" fmla="*/ 132 w 148"/>
                    <a:gd name="T1" fmla="*/ 92 h 93"/>
                    <a:gd name="T2" fmla="*/ 24 w 148"/>
                    <a:gd name="T3" fmla="*/ 93 h 93"/>
                    <a:gd name="T4" fmla="*/ 10 w 148"/>
                    <a:gd name="T5" fmla="*/ 87 h 93"/>
                    <a:gd name="T6" fmla="*/ 1 w 148"/>
                    <a:gd name="T7" fmla="*/ 77 h 93"/>
                    <a:gd name="T8" fmla="*/ 0 w 148"/>
                    <a:gd name="T9" fmla="*/ 52 h 93"/>
                    <a:gd name="T10" fmla="*/ 8 w 148"/>
                    <a:gd name="T11" fmla="*/ 31 h 93"/>
                    <a:gd name="T12" fmla="*/ 32 w 148"/>
                    <a:gd name="T13" fmla="*/ 12 h 93"/>
                    <a:gd name="T14" fmla="*/ 60 w 148"/>
                    <a:gd name="T15" fmla="*/ 1 h 93"/>
                    <a:gd name="T16" fmla="*/ 85 w 148"/>
                    <a:gd name="T17" fmla="*/ 0 h 93"/>
                    <a:gd name="T18" fmla="*/ 101 w 148"/>
                    <a:gd name="T19" fmla="*/ 6 h 93"/>
                    <a:gd name="T20" fmla="*/ 116 w 148"/>
                    <a:gd name="T21" fmla="*/ 13 h 93"/>
                    <a:gd name="T22" fmla="*/ 127 w 148"/>
                    <a:gd name="T23" fmla="*/ 23 h 93"/>
                    <a:gd name="T24" fmla="*/ 136 w 148"/>
                    <a:gd name="T25" fmla="*/ 32 h 93"/>
                    <a:gd name="T26" fmla="*/ 143 w 148"/>
                    <a:gd name="T27" fmla="*/ 43 h 93"/>
                    <a:gd name="T28" fmla="*/ 148 w 148"/>
                    <a:gd name="T29" fmla="*/ 61 h 93"/>
                    <a:gd name="T30" fmla="*/ 145 w 148"/>
                    <a:gd name="T31" fmla="*/ 82 h 93"/>
                    <a:gd name="T32" fmla="*/ 132 w 148"/>
                    <a:gd name="T33" fmla="*/ 92 h 93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48"/>
                    <a:gd name="T52" fmla="*/ 0 h 93"/>
                    <a:gd name="T53" fmla="*/ 148 w 148"/>
                    <a:gd name="T54" fmla="*/ 93 h 93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48" h="93">
                      <a:moveTo>
                        <a:pt x="132" y="92"/>
                      </a:moveTo>
                      <a:lnTo>
                        <a:pt x="24" y="93"/>
                      </a:lnTo>
                      <a:lnTo>
                        <a:pt x="10" y="87"/>
                      </a:lnTo>
                      <a:lnTo>
                        <a:pt x="1" y="77"/>
                      </a:lnTo>
                      <a:lnTo>
                        <a:pt x="0" y="52"/>
                      </a:lnTo>
                      <a:lnTo>
                        <a:pt x="8" y="31"/>
                      </a:lnTo>
                      <a:lnTo>
                        <a:pt x="32" y="12"/>
                      </a:lnTo>
                      <a:lnTo>
                        <a:pt x="60" y="1"/>
                      </a:lnTo>
                      <a:lnTo>
                        <a:pt x="85" y="0"/>
                      </a:lnTo>
                      <a:lnTo>
                        <a:pt x="101" y="6"/>
                      </a:lnTo>
                      <a:lnTo>
                        <a:pt x="116" y="13"/>
                      </a:lnTo>
                      <a:lnTo>
                        <a:pt x="127" y="23"/>
                      </a:lnTo>
                      <a:lnTo>
                        <a:pt x="136" y="32"/>
                      </a:lnTo>
                      <a:lnTo>
                        <a:pt x="143" y="43"/>
                      </a:lnTo>
                      <a:lnTo>
                        <a:pt x="148" y="61"/>
                      </a:lnTo>
                      <a:lnTo>
                        <a:pt x="145" y="82"/>
                      </a:lnTo>
                      <a:lnTo>
                        <a:pt x="132" y="9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100" name="Freeform 71"/>
                <p:cNvSpPr>
                  <a:spLocks/>
                </p:cNvSpPr>
                <p:nvPr/>
              </p:nvSpPr>
              <p:spPr bwMode="auto">
                <a:xfrm>
                  <a:off x="594" y="2242"/>
                  <a:ext cx="30" cy="48"/>
                </a:xfrm>
                <a:custGeom>
                  <a:avLst/>
                  <a:gdLst>
                    <a:gd name="T0" fmla="*/ 18 w 30"/>
                    <a:gd name="T1" fmla="*/ 5 h 48"/>
                    <a:gd name="T2" fmla="*/ 30 w 30"/>
                    <a:gd name="T3" fmla="*/ 14 h 48"/>
                    <a:gd name="T4" fmla="*/ 30 w 30"/>
                    <a:gd name="T5" fmla="*/ 33 h 48"/>
                    <a:gd name="T6" fmla="*/ 22 w 30"/>
                    <a:gd name="T7" fmla="*/ 48 h 48"/>
                    <a:gd name="T8" fmla="*/ 0 w 30"/>
                    <a:gd name="T9" fmla="*/ 29 h 48"/>
                    <a:gd name="T10" fmla="*/ 6 w 30"/>
                    <a:gd name="T11" fmla="*/ 15 h 48"/>
                    <a:gd name="T12" fmla="*/ 8 w 30"/>
                    <a:gd name="T13" fmla="*/ 0 h 48"/>
                    <a:gd name="T14" fmla="*/ 18 w 30"/>
                    <a:gd name="T15" fmla="*/ 5 h 4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"/>
                    <a:gd name="T25" fmla="*/ 0 h 48"/>
                    <a:gd name="T26" fmla="*/ 30 w 30"/>
                    <a:gd name="T27" fmla="*/ 48 h 4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" h="48">
                      <a:moveTo>
                        <a:pt x="18" y="5"/>
                      </a:moveTo>
                      <a:lnTo>
                        <a:pt x="30" y="14"/>
                      </a:lnTo>
                      <a:lnTo>
                        <a:pt x="30" y="33"/>
                      </a:lnTo>
                      <a:lnTo>
                        <a:pt x="22" y="48"/>
                      </a:lnTo>
                      <a:lnTo>
                        <a:pt x="0" y="29"/>
                      </a:lnTo>
                      <a:lnTo>
                        <a:pt x="6" y="15"/>
                      </a:lnTo>
                      <a:lnTo>
                        <a:pt x="8" y="0"/>
                      </a:lnTo>
                      <a:lnTo>
                        <a:pt x="18" y="5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101" name="Freeform 72"/>
                <p:cNvSpPr>
                  <a:spLocks/>
                </p:cNvSpPr>
                <p:nvPr/>
              </p:nvSpPr>
              <p:spPr bwMode="auto">
                <a:xfrm>
                  <a:off x="529" y="2245"/>
                  <a:ext cx="20" cy="41"/>
                </a:xfrm>
                <a:custGeom>
                  <a:avLst/>
                  <a:gdLst>
                    <a:gd name="T0" fmla="*/ 20 w 20"/>
                    <a:gd name="T1" fmla="*/ 0 h 41"/>
                    <a:gd name="T2" fmla="*/ 18 w 20"/>
                    <a:gd name="T3" fmla="*/ 14 h 41"/>
                    <a:gd name="T4" fmla="*/ 20 w 20"/>
                    <a:gd name="T5" fmla="*/ 24 h 41"/>
                    <a:gd name="T6" fmla="*/ 8 w 20"/>
                    <a:gd name="T7" fmla="*/ 41 h 41"/>
                    <a:gd name="T8" fmla="*/ 0 w 20"/>
                    <a:gd name="T9" fmla="*/ 23 h 41"/>
                    <a:gd name="T10" fmla="*/ 1 w 20"/>
                    <a:gd name="T11" fmla="*/ 6 h 41"/>
                    <a:gd name="T12" fmla="*/ 20 w 20"/>
                    <a:gd name="T13" fmla="*/ 0 h 4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0"/>
                    <a:gd name="T22" fmla="*/ 0 h 41"/>
                    <a:gd name="T23" fmla="*/ 20 w 20"/>
                    <a:gd name="T24" fmla="*/ 41 h 4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0" h="41">
                      <a:moveTo>
                        <a:pt x="20" y="0"/>
                      </a:moveTo>
                      <a:lnTo>
                        <a:pt x="18" y="14"/>
                      </a:lnTo>
                      <a:lnTo>
                        <a:pt x="20" y="24"/>
                      </a:lnTo>
                      <a:lnTo>
                        <a:pt x="8" y="41"/>
                      </a:lnTo>
                      <a:lnTo>
                        <a:pt x="0" y="23"/>
                      </a:lnTo>
                      <a:lnTo>
                        <a:pt x="1" y="6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102" name="Freeform 73"/>
                <p:cNvSpPr>
                  <a:spLocks/>
                </p:cNvSpPr>
                <p:nvPr/>
              </p:nvSpPr>
              <p:spPr bwMode="auto">
                <a:xfrm>
                  <a:off x="539" y="2271"/>
                  <a:ext cx="71" cy="19"/>
                </a:xfrm>
                <a:custGeom>
                  <a:avLst/>
                  <a:gdLst>
                    <a:gd name="T0" fmla="*/ 49 w 71"/>
                    <a:gd name="T1" fmla="*/ 0 h 19"/>
                    <a:gd name="T2" fmla="*/ 71 w 71"/>
                    <a:gd name="T3" fmla="*/ 19 h 19"/>
                    <a:gd name="T4" fmla="*/ 0 w 71"/>
                    <a:gd name="T5" fmla="*/ 17 h 19"/>
                    <a:gd name="T6" fmla="*/ 13 w 71"/>
                    <a:gd name="T7" fmla="*/ 3 h 19"/>
                    <a:gd name="T8" fmla="*/ 49 w 7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1"/>
                    <a:gd name="T16" fmla="*/ 0 h 19"/>
                    <a:gd name="T17" fmla="*/ 71 w 7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1" h="19">
                      <a:moveTo>
                        <a:pt x="49" y="0"/>
                      </a:moveTo>
                      <a:lnTo>
                        <a:pt x="71" y="19"/>
                      </a:lnTo>
                      <a:lnTo>
                        <a:pt x="0" y="17"/>
                      </a:lnTo>
                      <a:lnTo>
                        <a:pt x="13" y="3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103" name="Freeform 74"/>
                <p:cNvSpPr>
                  <a:spLocks/>
                </p:cNvSpPr>
                <p:nvPr/>
              </p:nvSpPr>
              <p:spPr bwMode="auto">
                <a:xfrm>
                  <a:off x="571" y="2271"/>
                  <a:ext cx="3" cy="18"/>
                </a:xfrm>
                <a:custGeom>
                  <a:avLst/>
                  <a:gdLst>
                    <a:gd name="T0" fmla="*/ 3 w 3"/>
                    <a:gd name="T1" fmla="*/ 0 h 18"/>
                    <a:gd name="T2" fmla="*/ 1 w 3"/>
                    <a:gd name="T3" fmla="*/ 9 h 18"/>
                    <a:gd name="T4" fmla="*/ 0 w 3"/>
                    <a:gd name="T5" fmla="*/ 18 h 18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8"/>
                    <a:gd name="T11" fmla="*/ 3 w 3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8">
                      <a:moveTo>
                        <a:pt x="3" y="0"/>
                      </a:moveTo>
                      <a:lnTo>
                        <a:pt x="1" y="9"/>
                      </a:lnTo>
                      <a:lnTo>
                        <a:pt x="0" y="18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104" name="Freeform 75"/>
                <p:cNvSpPr>
                  <a:spLocks/>
                </p:cNvSpPr>
                <p:nvPr/>
              </p:nvSpPr>
              <p:spPr bwMode="auto">
                <a:xfrm>
                  <a:off x="626" y="2296"/>
                  <a:ext cx="17" cy="14"/>
                </a:xfrm>
                <a:custGeom>
                  <a:avLst/>
                  <a:gdLst>
                    <a:gd name="T0" fmla="*/ 17 w 17"/>
                    <a:gd name="T1" fmla="*/ 7 h 14"/>
                    <a:gd name="T2" fmla="*/ 13 w 17"/>
                    <a:gd name="T3" fmla="*/ 14 h 14"/>
                    <a:gd name="T4" fmla="*/ 0 w 17"/>
                    <a:gd name="T5" fmla="*/ 5 h 14"/>
                    <a:gd name="T6" fmla="*/ 9 w 17"/>
                    <a:gd name="T7" fmla="*/ 0 h 14"/>
                    <a:gd name="T8" fmla="*/ 17 w 17"/>
                    <a:gd name="T9" fmla="*/ 7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14"/>
                    <a:gd name="T17" fmla="*/ 17 w 17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14">
                      <a:moveTo>
                        <a:pt x="17" y="7"/>
                      </a:moveTo>
                      <a:lnTo>
                        <a:pt x="13" y="14"/>
                      </a:lnTo>
                      <a:lnTo>
                        <a:pt x="0" y="5"/>
                      </a:lnTo>
                      <a:lnTo>
                        <a:pt x="9" y="0"/>
                      </a:lnTo>
                      <a:lnTo>
                        <a:pt x="17" y="7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105" name="Freeform 76"/>
                <p:cNvSpPr>
                  <a:spLocks/>
                </p:cNvSpPr>
                <p:nvPr/>
              </p:nvSpPr>
              <p:spPr bwMode="auto">
                <a:xfrm>
                  <a:off x="509" y="2292"/>
                  <a:ext cx="10" cy="16"/>
                </a:xfrm>
                <a:custGeom>
                  <a:avLst/>
                  <a:gdLst>
                    <a:gd name="T0" fmla="*/ 10 w 10"/>
                    <a:gd name="T1" fmla="*/ 5 h 16"/>
                    <a:gd name="T2" fmla="*/ 5 w 10"/>
                    <a:gd name="T3" fmla="*/ 16 h 16"/>
                    <a:gd name="T4" fmla="*/ 0 w 10"/>
                    <a:gd name="T5" fmla="*/ 0 h 16"/>
                    <a:gd name="T6" fmla="*/ 10 w 10"/>
                    <a:gd name="T7" fmla="*/ 5 h 1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0"/>
                    <a:gd name="T13" fmla="*/ 0 h 16"/>
                    <a:gd name="T14" fmla="*/ 10 w 10"/>
                    <a:gd name="T15" fmla="*/ 16 h 1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0" h="16">
                      <a:moveTo>
                        <a:pt x="10" y="5"/>
                      </a:moveTo>
                      <a:lnTo>
                        <a:pt x="5" y="16"/>
                      </a:lnTo>
                      <a:lnTo>
                        <a:pt x="0" y="0"/>
                      </a:lnTo>
                      <a:lnTo>
                        <a:pt x="10" y="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grpSp>
              <p:nvGrpSpPr>
                <p:cNvPr id="106" name="Group 77"/>
                <p:cNvGrpSpPr>
                  <a:grpSpLocks/>
                </p:cNvGrpSpPr>
                <p:nvPr/>
              </p:nvGrpSpPr>
              <p:grpSpPr bwMode="auto">
                <a:xfrm>
                  <a:off x="527" y="2305"/>
                  <a:ext cx="94" cy="25"/>
                  <a:chOff x="527" y="2305"/>
                  <a:chExt cx="94" cy="25"/>
                </a:xfrm>
              </p:grpSpPr>
              <p:sp>
                <p:nvSpPr>
                  <p:cNvPr id="107" name="Oval 78"/>
                  <p:cNvSpPr>
                    <a:spLocks noChangeArrowheads="1"/>
                  </p:cNvSpPr>
                  <p:nvPr/>
                </p:nvSpPr>
                <p:spPr bwMode="auto">
                  <a:xfrm>
                    <a:off x="600" y="2305"/>
                    <a:ext cx="21" cy="2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08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527" y="2306"/>
                    <a:ext cx="21" cy="2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</p:grpSp>
          </p:grpSp>
          <p:sp>
            <p:nvSpPr>
              <p:cNvPr id="78" name="Freeform 80"/>
              <p:cNvSpPr>
                <a:spLocks/>
              </p:cNvSpPr>
              <p:nvPr/>
            </p:nvSpPr>
            <p:spPr bwMode="auto">
              <a:xfrm>
                <a:off x="822" y="3360"/>
                <a:ext cx="206" cy="141"/>
              </a:xfrm>
              <a:custGeom>
                <a:avLst/>
                <a:gdLst>
                  <a:gd name="T0" fmla="*/ 690 w 148"/>
                  <a:gd name="T1" fmla="*/ 735 h 93"/>
                  <a:gd name="T2" fmla="*/ 124 w 148"/>
                  <a:gd name="T3" fmla="*/ 744 h 93"/>
                  <a:gd name="T4" fmla="*/ 50 w 148"/>
                  <a:gd name="T5" fmla="*/ 696 h 93"/>
                  <a:gd name="T6" fmla="*/ 1 w 148"/>
                  <a:gd name="T7" fmla="*/ 616 h 93"/>
                  <a:gd name="T8" fmla="*/ 0 w 148"/>
                  <a:gd name="T9" fmla="*/ 418 h 93"/>
                  <a:gd name="T10" fmla="*/ 40 w 148"/>
                  <a:gd name="T11" fmla="*/ 249 h 93"/>
                  <a:gd name="T12" fmla="*/ 170 w 148"/>
                  <a:gd name="T13" fmla="*/ 94 h 93"/>
                  <a:gd name="T14" fmla="*/ 316 w 148"/>
                  <a:gd name="T15" fmla="*/ 12 h 93"/>
                  <a:gd name="T16" fmla="*/ 441 w 148"/>
                  <a:gd name="T17" fmla="*/ 0 h 93"/>
                  <a:gd name="T18" fmla="*/ 529 w 148"/>
                  <a:gd name="T19" fmla="*/ 49 h 93"/>
                  <a:gd name="T20" fmla="*/ 604 w 148"/>
                  <a:gd name="T21" fmla="*/ 103 h 93"/>
                  <a:gd name="T22" fmla="*/ 663 w 148"/>
                  <a:gd name="T23" fmla="*/ 183 h 93"/>
                  <a:gd name="T24" fmla="*/ 708 w 148"/>
                  <a:gd name="T25" fmla="*/ 258 h 93"/>
                  <a:gd name="T26" fmla="*/ 747 w 148"/>
                  <a:gd name="T27" fmla="*/ 344 h 93"/>
                  <a:gd name="T28" fmla="*/ 773 w 148"/>
                  <a:gd name="T29" fmla="*/ 485 h 93"/>
                  <a:gd name="T30" fmla="*/ 757 w 148"/>
                  <a:gd name="T31" fmla="*/ 655 h 93"/>
                  <a:gd name="T32" fmla="*/ 690 w 148"/>
                  <a:gd name="T33" fmla="*/ 735 h 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48"/>
                  <a:gd name="T52" fmla="*/ 0 h 93"/>
                  <a:gd name="T53" fmla="*/ 148 w 148"/>
                  <a:gd name="T54" fmla="*/ 93 h 9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48" h="93">
                    <a:moveTo>
                      <a:pt x="132" y="92"/>
                    </a:moveTo>
                    <a:lnTo>
                      <a:pt x="24" y="93"/>
                    </a:lnTo>
                    <a:lnTo>
                      <a:pt x="10" y="87"/>
                    </a:lnTo>
                    <a:lnTo>
                      <a:pt x="1" y="77"/>
                    </a:lnTo>
                    <a:lnTo>
                      <a:pt x="0" y="52"/>
                    </a:lnTo>
                    <a:lnTo>
                      <a:pt x="8" y="31"/>
                    </a:lnTo>
                    <a:lnTo>
                      <a:pt x="32" y="12"/>
                    </a:lnTo>
                    <a:lnTo>
                      <a:pt x="60" y="1"/>
                    </a:lnTo>
                    <a:lnTo>
                      <a:pt x="85" y="0"/>
                    </a:lnTo>
                    <a:lnTo>
                      <a:pt x="101" y="6"/>
                    </a:lnTo>
                    <a:lnTo>
                      <a:pt x="116" y="13"/>
                    </a:lnTo>
                    <a:lnTo>
                      <a:pt x="127" y="23"/>
                    </a:lnTo>
                    <a:lnTo>
                      <a:pt x="136" y="32"/>
                    </a:lnTo>
                    <a:lnTo>
                      <a:pt x="143" y="43"/>
                    </a:lnTo>
                    <a:lnTo>
                      <a:pt x="148" y="61"/>
                    </a:lnTo>
                    <a:lnTo>
                      <a:pt x="145" y="82"/>
                    </a:lnTo>
                    <a:lnTo>
                      <a:pt x="132" y="92"/>
                    </a:lnTo>
                    <a:close/>
                  </a:path>
                </a:pathLst>
              </a:custGeom>
              <a:solidFill>
                <a:srgbClr val="99C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79" name="Freeform 81"/>
              <p:cNvSpPr>
                <a:spLocks/>
              </p:cNvSpPr>
              <p:nvPr/>
            </p:nvSpPr>
            <p:spPr bwMode="auto">
              <a:xfrm>
                <a:off x="946" y="3369"/>
                <a:ext cx="42" cy="73"/>
              </a:xfrm>
              <a:custGeom>
                <a:avLst/>
                <a:gdLst>
                  <a:gd name="T0" fmla="*/ 97 w 30"/>
                  <a:gd name="T1" fmla="*/ 41 h 48"/>
                  <a:gd name="T2" fmla="*/ 162 w 30"/>
                  <a:gd name="T3" fmla="*/ 114 h 48"/>
                  <a:gd name="T4" fmla="*/ 162 w 30"/>
                  <a:gd name="T5" fmla="*/ 268 h 48"/>
                  <a:gd name="T6" fmla="*/ 118 w 30"/>
                  <a:gd name="T7" fmla="*/ 391 h 48"/>
                  <a:gd name="T8" fmla="*/ 0 w 30"/>
                  <a:gd name="T9" fmla="*/ 236 h 48"/>
                  <a:gd name="T10" fmla="*/ 29 w 30"/>
                  <a:gd name="T11" fmla="*/ 123 h 48"/>
                  <a:gd name="T12" fmla="*/ 41 w 30"/>
                  <a:gd name="T13" fmla="*/ 0 h 48"/>
                  <a:gd name="T14" fmla="*/ 97 w 30"/>
                  <a:gd name="T15" fmla="*/ 41 h 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"/>
                  <a:gd name="T25" fmla="*/ 0 h 48"/>
                  <a:gd name="T26" fmla="*/ 30 w 30"/>
                  <a:gd name="T27" fmla="*/ 48 h 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" h="48">
                    <a:moveTo>
                      <a:pt x="18" y="5"/>
                    </a:moveTo>
                    <a:lnTo>
                      <a:pt x="30" y="14"/>
                    </a:lnTo>
                    <a:lnTo>
                      <a:pt x="30" y="33"/>
                    </a:lnTo>
                    <a:lnTo>
                      <a:pt x="22" y="48"/>
                    </a:lnTo>
                    <a:lnTo>
                      <a:pt x="0" y="29"/>
                    </a:lnTo>
                    <a:lnTo>
                      <a:pt x="6" y="15"/>
                    </a:lnTo>
                    <a:lnTo>
                      <a:pt x="8" y="0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80" name="Freeform 82"/>
              <p:cNvSpPr>
                <a:spLocks/>
              </p:cNvSpPr>
              <p:nvPr/>
            </p:nvSpPr>
            <p:spPr bwMode="auto">
              <a:xfrm>
                <a:off x="855" y="3374"/>
                <a:ext cx="28" cy="62"/>
              </a:xfrm>
              <a:custGeom>
                <a:avLst/>
                <a:gdLst>
                  <a:gd name="T0" fmla="*/ 108 w 20"/>
                  <a:gd name="T1" fmla="*/ 0 h 41"/>
                  <a:gd name="T2" fmla="*/ 97 w 20"/>
                  <a:gd name="T3" fmla="*/ 110 h 41"/>
                  <a:gd name="T4" fmla="*/ 108 w 20"/>
                  <a:gd name="T5" fmla="*/ 188 h 41"/>
                  <a:gd name="T6" fmla="*/ 41 w 20"/>
                  <a:gd name="T7" fmla="*/ 325 h 41"/>
                  <a:gd name="T8" fmla="*/ 0 w 20"/>
                  <a:gd name="T9" fmla="*/ 183 h 41"/>
                  <a:gd name="T10" fmla="*/ 1 w 20"/>
                  <a:gd name="T11" fmla="*/ 48 h 41"/>
                  <a:gd name="T12" fmla="*/ 108 w 20"/>
                  <a:gd name="T13" fmla="*/ 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41"/>
                  <a:gd name="T23" fmla="*/ 20 w 20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41">
                    <a:moveTo>
                      <a:pt x="20" y="0"/>
                    </a:moveTo>
                    <a:lnTo>
                      <a:pt x="18" y="14"/>
                    </a:lnTo>
                    <a:lnTo>
                      <a:pt x="20" y="24"/>
                    </a:lnTo>
                    <a:lnTo>
                      <a:pt x="8" y="41"/>
                    </a:lnTo>
                    <a:lnTo>
                      <a:pt x="0" y="23"/>
                    </a:lnTo>
                    <a:lnTo>
                      <a:pt x="1" y="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81" name="Freeform 83"/>
              <p:cNvSpPr>
                <a:spLocks/>
              </p:cNvSpPr>
              <p:nvPr/>
            </p:nvSpPr>
            <p:spPr bwMode="auto">
              <a:xfrm>
                <a:off x="869" y="3413"/>
                <a:ext cx="99" cy="29"/>
              </a:xfrm>
              <a:custGeom>
                <a:avLst/>
                <a:gdLst>
                  <a:gd name="T0" fmla="*/ 257 w 71"/>
                  <a:gd name="T1" fmla="*/ 0 h 19"/>
                  <a:gd name="T2" fmla="*/ 374 w 71"/>
                  <a:gd name="T3" fmla="*/ 156 h 19"/>
                  <a:gd name="T4" fmla="*/ 0 w 71"/>
                  <a:gd name="T5" fmla="*/ 142 h 19"/>
                  <a:gd name="T6" fmla="*/ 68 w 71"/>
                  <a:gd name="T7" fmla="*/ 27 h 19"/>
                  <a:gd name="T8" fmla="*/ 257 w 71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9"/>
                  <a:gd name="T17" fmla="*/ 71 w 7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9">
                    <a:moveTo>
                      <a:pt x="49" y="0"/>
                    </a:moveTo>
                    <a:lnTo>
                      <a:pt x="71" y="19"/>
                    </a:lnTo>
                    <a:lnTo>
                      <a:pt x="0" y="17"/>
                    </a:lnTo>
                    <a:lnTo>
                      <a:pt x="13" y="3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82" name="Freeform 84"/>
              <p:cNvSpPr>
                <a:spLocks/>
              </p:cNvSpPr>
              <p:nvPr/>
            </p:nvSpPr>
            <p:spPr bwMode="auto">
              <a:xfrm>
                <a:off x="914" y="3413"/>
                <a:ext cx="4" cy="28"/>
              </a:xfrm>
              <a:custGeom>
                <a:avLst/>
                <a:gdLst>
                  <a:gd name="T0" fmla="*/ 12 w 3"/>
                  <a:gd name="T1" fmla="*/ 0 h 18"/>
                  <a:gd name="T2" fmla="*/ 1 w 3"/>
                  <a:gd name="T3" fmla="*/ 82 h 18"/>
                  <a:gd name="T4" fmla="*/ 0 w 3"/>
                  <a:gd name="T5" fmla="*/ 165 h 18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8"/>
                  <a:gd name="T11" fmla="*/ 3 w 3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8">
                    <a:moveTo>
                      <a:pt x="3" y="0"/>
                    </a:moveTo>
                    <a:lnTo>
                      <a:pt x="1" y="9"/>
                    </a:lnTo>
                    <a:lnTo>
                      <a:pt x="0" y="18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83" name="Freeform 85"/>
              <p:cNvSpPr>
                <a:spLocks/>
              </p:cNvSpPr>
              <p:nvPr/>
            </p:nvSpPr>
            <p:spPr bwMode="auto">
              <a:xfrm>
                <a:off x="990" y="3451"/>
                <a:ext cx="24" cy="22"/>
              </a:xfrm>
              <a:custGeom>
                <a:avLst/>
                <a:gdLst>
                  <a:gd name="T0" fmla="*/ 96 w 17"/>
                  <a:gd name="T1" fmla="*/ 66 h 14"/>
                  <a:gd name="T2" fmla="*/ 69 w 17"/>
                  <a:gd name="T3" fmla="*/ 135 h 14"/>
                  <a:gd name="T4" fmla="*/ 0 w 17"/>
                  <a:gd name="T5" fmla="*/ 49 h 14"/>
                  <a:gd name="T6" fmla="*/ 49 w 17"/>
                  <a:gd name="T7" fmla="*/ 0 h 14"/>
                  <a:gd name="T8" fmla="*/ 96 w 17"/>
                  <a:gd name="T9" fmla="*/ 66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4"/>
                  <a:gd name="T17" fmla="*/ 17 w 17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4">
                    <a:moveTo>
                      <a:pt x="17" y="7"/>
                    </a:moveTo>
                    <a:lnTo>
                      <a:pt x="13" y="14"/>
                    </a:lnTo>
                    <a:lnTo>
                      <a:pt x="0" y="5"/>
                    </a:lnTo>
                    <a:lnTo>
                      <a:pt x="9" y="0"/>
                    </a:lnTo>
                    <a:lnTo>
                      <a:pt x="17" y="7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84" name="Freeform 86"/>
              <p:cNvSpPr>
                <a:spLocks/>
              </p:cNvSpPr>
              <p:nvPr/>
            </p:nvSpPr>
            <p:spPr bwMode="auto">
              <a:xfrm>
                <a:off x="828" y="3445"/>
                <a:ext cx="13" cy="25"/>
              </a:xfrm>
              <a:custGeom>
                <a:avLst/>
                <a:gdLst>
                  <a:gd name="T0" fmla="*/ 38 w 10"/>
                  <a:gd name="T1" fmla="*/ 48 h 16"/>
                  <a:gd name="T2" fmla="*/ 21 w 10"/>
                  <a:gd name="T3" fmla="*/ 148 h 16"/>
                  <a:gd name="T4" fmla="*/ 0 w 10"/>
                  <a:gd name="T5" fmla="*/ 0 h 16"/>
                  <a:gd name="T6" fmla="*/ 38 w 10"/>
                  <a:gd name="T7" fmla="*/ 48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6"/>
                  <a:gd name="T14" fmla="*/ 10 w 10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6">
                    <a:moveTo>
                      <a:pt x="10" y="5"/>
                    </a:moveTo>
                    <a:lnTo>
                      <a:pt x="5" y="16"/>
                    </a:lnTo>
                    <a:lnTo>
                      <a:pt x="0" y="0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grpSp>
            <p:nvGrpSpPr>
              <p:cNvPr id="85" name="Group 87"/>
              <p:cNvGrpSpPr>
                <a:grpSpLocks/>
              </p:cNvGrpSpPr>
              <p:nvPr/>
            </p:nvGrpSpPr>
            <p:grpSpPr bwMode="auto">
              <a:xfrm>
                <a:off x="853" y="3465"/>
                <a:ext cx="130" cy="38"/>
                <a:chOff x="527" y="2305"/>
                <a:chExt cx="94" cy="25"/>
              </a:xfrm>
            </p:grpSpPr>
            <p:sp>
              <p:nvSpPr>
                <p:cNvPr id="97" name="Oval 88"/>
                <p:cNvSpPr>
                  <a:spLocks noChangeArrowheads="1"/>
                </p:cNvSpPr>
                <p:nvPr/>
              </p:nvSpPr>
              <p:spPr bwMode="auto">
                <a:xfrm>
                  <a:off x="600" y="2305"/>
                  <a:ext cx="21" cy="24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98" name="Oval 89"/>
                <p:cNvSpPr>
                  <a:spLocks noChangeArrowheads="1"/>
                </p:cNvSpPr>
                <p:nvPr/>
              </p:nvSpPr>
              <p:spPr bwMode="auto">
                <a:xfrm>
                  <a:off x="527" y="2306"/>
                  <a:ext cx="21" cy="24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</p:grpSp>
          <p:sp>
            <p:nvSpPr>
              <p:cNvPr id="86" name="Freeform 90"/>
              <p:cNvSpPr>
                <a:spLocks/>
              </p:cNvSpPr>
              <p:nvPr/>
            </p:nvSpPr>
            <p:spPr bwMode="auto">
              <a:xfrm>
                <a:off x="826" y="3360"/>
                <a:ext cx="206" cy="141"/>
              </a:xfrm>
              <a:custGeom>
                <a:avLst/>
                <a:gdLst>
                  <a:gd name="T0" fmla="*/ 690 w 148"/>
                  <a:gd name="T1" fmla="*/ 735 h 93"/>
                  <a:gd name="T2" fmla="*/ 124 w 148"/>
                  <a:gd name="T3" fmla="*/ 744 h 93"/>
                  <a:gd name="T4" fmla="*/ 50 w 148"/>
                  <a:gd name="T5" fmla="*/ 696 h 93"/>
                  <a:gd name="T6" fmla="*/ 1 w 148"/>
                  <a:gd name="T7" fmla="*/ 616 h 93"/>
                  <a:gd name="T8" fmla="*/ 0 w 148"/>
                  <a:gd name="T9" fmla="*/ 418 h 93"/>
                  <a:gd name="T10" fmla="*/ 40 w 148"/>
                  <a:gd name="T11" fmla="*/ 249 h 93"/>
                  <a:gd name="T12" fmla="*/ 170 w 148"/>
                  <a:gd name="T13" fmla="*/ 94 h 93"/>
                  <a:gd name="T14" fmla="*/ 316 w 148"/>
                  <a:gd name="T15" fmla="*/ 12 h 93"/>
                  <a:gd name="T16" fmla="*/ 441 w 148"/>
                  <a:gd name="T17" fmla="*/ 0 h 93"/>
                  <a:gd name="T18" fmla="*/ 529 w 148"/>
                  <a:gd name="T19" fmla="*/ 49 h 93"/>
                  <a:gd name="T20" fmla="*/ 604 w 148"/>
                  <a:gd name="T21" fmla="*/ 103 h 93"/>
                  <a:gd name="T22" fmla="*/ 663 w 148"/>
                  <a:gd name="T23" fmla="*/ 183 h 93"/>
                  <a:gd name="T24" fmla="*/ 708 w 148"/>
                  <a:gd name="T25" fmla="*/ 258 h 93"/>
                  <a:gd name="T26" fmla="*/ 747 w 148"/>
                  <a:gd name="T27" fmla="*/ 344 h 93"/>
                  <a:gd name="T28" fmla="*/ 773 w 148"/>
                  <a:gd name="T29" fmla="*/ 485 h 93"/>
                  <a:gd name="T30" fmla="*/ 757 w 148"/>
                  <a:gd name="T31" fmla="*/ 655 h 93"/>
                  <a:gd name="T32" fmla="*/ 690 w 148"/>
                  <a:gd name="T33" fmla="*/ 735 h 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48"/>
                  <a:gd name="T52" fmla="*/ 0 h 93"/>
                  <a:gd name="T53" fmla="*/ 148 w 148"/>
                  <a:gd name="T54" fmla="*/ 93 h 9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48" h="93">
                    <a:moveTo>
                      <a:pt x="132" y="92"/>
                    </a:moveTo>
                    <a:lnTo>
                      <a:pt x="24" y="93"/>
                    </a:lnTo>
                    <a:lnTo>
                      <a:pt x="10" y="87"/>
                    </a:lnTo>
                    <a:lnTo>
                      <a:pt x="1" y="77"/>
                    </a:lnTo>
                    <a:lnTo>
                      <a:pt x="0" y="52"/>
                    </a:lnTo>
                    <a:lnTo>
                      <a:pt x="8" y="31"/>
                    </a:lnTo>
                    <a:lnTo>
                      <a:pt x="32" y="12"/>
                    </a:lnTo>
                    <a:lnTo>
                      <a:pt x="60" y="1"/>
                    </a:lnTo>
                    <a:lnTo>
                      <a:pt x="85" y="0"/>
                    </a:lnTo>
                    <a:lnTo>
                      <a:pt x="101" y="6"/>
                    </a:lnTo>
                    <a:lnTo>
                      <a:pt x="116" y="13"/>
                    </a:lnTo>
                    <a:lnTo>
                      <a:pt x="127" y="23"/>
                    </a:lnTo>
                    <a:lnTo>
                      <a:pt x="136" y="32"/>
                    </a:lnTo>
                    <a:lnTo>
                      <a:pt x="143" y="43"/>
                    </a:lnTo>
                    <a:lnTo>
                      <a:pt x="148" y="61"/>
                    </a:lnTo>
                    <a:lnTo>
                      <a:pt x="145" y="82"/>
                    </a:lnTo>
                    <a:lnTo>
                      <a:pt x="132" y="92"/>
                    </a:lnTo>
                    <a:close/>
                  </a:path>
                </a:pathLst>
              </a:custGeom>
              <a:solidFill>
                <a:srgbClr val="99C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87" name="Freeform 91"/>
              <p:cNvSpPr>
                <a:spLocks/>
              </p:cNvSpPr>
              <p:nvPr/>
            </p:nvSpPr>
            <p:spPr bwMode="auto">
              <a:xfrm>
                <a:off x="946" y="3369"/>
                <a:ext cx="42" cy="73"/>
              </a:xfrm>
              <a:custGeom>
                <a:avLst/>
                <a:gdLst>
                  <a:gd name="T0" fmla="*/ 97 w 30"/>
                  <a:gd name="T1" fmla="*/ 41 h 48"/>
                  <a:gd name="T2" fmla="*/ 162 w 30"/>
                  <a:gd name="T3" fmla="*/ 114 h 48"/>
                  <a:gd name="T4" fmla="*/ 162 w 30"/>
                  <a:gd name="T5" fmla="*/ 268 h 48"/>
                  <a:gd name="T6" fmla="*/ 118 w 30"/>
                  <a:gd name="T7" fmla="*/ 391 h 48"/>
                  <a:gd name="T8" fmla="*/ 0 w 30"/>
                  <a:gd name="T9" fmla="*/ 236 h 48"/>
                  <a:gd name="T10" fmla="*/ 29 w 30"/>
                  <a:gd name="T11" fmla="*/ 123 h 48"/>
                  <a:gd name="T12" fmla="*/ 41 w 30"/>
                  <a:gd name="T13" fmla="*/ 0 h 48"/>
                  <a:gd name="T14" fmla="*/ 97 w 30"/>
                  <a:gd name="T15" fmla="*/ 41 h 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"/>
                  <a:gd name="T25" fmla="*/ 0 h 48"/>
                  <a:gd name="T26" fmla="*/ 30 w 30"/>
                  <a:gd name="T27" fmla="*/ 48 h 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" h="48">
                    <a:moveTo>
                      <a:pt x="18" y="5"/>
                    </a:moveTo>
                    <a:lnTo>
                      <a:pt x="30" y="14"/>
                    </a:lnTo>
                    <a:lnTo>
                      <a:pt x="30" y="33"/>
                    </a:lnTo>
                    <a:lnTo>
                      <a:pt x="22" y="48"/>
                    </a:lnTo>
                    <a:lnTo>
                      <a:pt x="0" y="29"/>
                    </a:lnTo>
                    <a:lnTo>
                      <a:pt x="6" y="15"/>
                    </a:lnTo>
                    <a:lnTo>
                      <a:pt x="8" y="0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88" name="Freeform 92"/>
              <p:cNvSpPr>
                <a:spLocks/>
              </p:cNvSpPr>
              <p:nvPr/>
            </p:nvSpPr>
            <p:spPr bwMode="auto">
              <a:xfrm>
                <a:off x="855" y="3374"/>
                <a:ext cx="28" cy="62"/>
              </a:xfrm>
              <a:custGeom>
                <a:avLst/>
                <a:gdLst>
                  <a:gd name="T0" fmla="*/ 108 w 20"/>
                  <a:gd name="T1" fmla="*/ 0 h 41"/>
                  <a:gd name="T2" fmla="*/ 97 w 20"/>
                  <a:gd name="T3" fmla="*/ 110 h 41"/>
                  <a:gd name="T4" fmla="*/ 108 w 20"/>
                  <a:gd name="T5" fmla="*/ 188 h 41"/>
                  <a:gd name="T6" fmla="*/ 41 w 20"/>
                  <a:gd name="T7" fmla="*/ 325 h 41"/>
                  <a:gd name="T8" fmla="*/ 0 w 20"/>
                  <a:gd name="T9" fmla="*/ 183 h 41"/>
                  <a:gd name="T10" fmla="*/ 1 w 20"/>
                  <a:gd name="T11" fmla="*/ 48 h 41"/>
                  <a:gd name="T12" fmla="*/ 108 w 20"/>
                  <a:gd name="T13" fmla="*/ 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41"/>
                  <a:gd name="T23" fmla="*/ 20 w 20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41">
                    <a:moveTo>
                      <a:pt x="20" y="0"/>
                    </a:moveTo>
                    <a:lnTo>
                      <a:pt x="18" y="14"/>
                    </a:lnTo>
                    <a:lnTo>
                      <a:pt x="20" y="24"/>
                    </a:lnTo>
                    <a:lnTo>
                      <a:pt x="8" y="41"/>
                    </a:lnTo>
                    <a:lnTo>
                      <a:pt x="0" y="23"/>
                    </a:lnTo>
                    <a:lnTo>
                      <a:pt x="1" y="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89" name="Freeform 93"/>
              <p:cNvSpPr>
                <a:spLocks/>
              </p:cNvSpPr>
              <p:nvPr/>
            </p:nvSpPr>
            <p:spPr bwMode="auto">
              <a:xfrm>
                <a:off x="869" y="3413"/>
                <a:ext cx="99" cy="29"/>
              </a:xfrm>
              <a:custGeom>
                <a:avLst/>
                <a:gdLst>
                  <a:gd name="T0" fmla="*/ 257 w 71"/>
                  <a:gd name="T1" fmla="*/ 0 h 19"/>
                  <a:gd name="T2" fmla="*/ 374 w 71"/>
                  <a:gd name="T3" fmla="*/ 156 h 19"/>
                  <a:gd name="T4" fmla="*/ 0 w 71"/>
                  <a:gd name="T5" fmla="*/ 142 h 19"/>
                  <a:gd name="T6" fmla="*/ 68 w 71"/>
                  <a:gd name="T7" fmla="*/ 27 h 19"/>
                  <a:gd name="T8" fmla="*/ 257 w 71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9"/>
                  <a:gd name="T17" fmla="*/ 71 w 7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9">
                    <a:moveTo>
                      <a:pt x="49" y="0"/>
                    </a:moveTo>
                    <a:lnTo>
                      <a:pt x="71" y="19"/>
                    </a:lnTo>
                    <a:lnTo>
                      <a:pt x="0" y="17"/>
                    </a:lnTo>
                    <a:lnTo>
                      <a:pt x="13" y="3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90" name="Freeform 94"/>
              <p:cNvSpPr>
                <a:spLocks/>
              </p:cNvSpPr>
              <p:nvPr/>
            </p:nvSpPr>
            <p:spPr bwMode="auto">
              <a:xfrm>
                <a:off x="914" y="3413"/>
                <a:ext cx="4" cy="28"/>
              </a:xfrm>
              <a:custGeom>
                <a:avLst/>
                <a:gdLst>
                  <a:gd name="T0" fmla="*/ 12 w 3"/>
                  <a:gd name="T1" fmla="*/ 0 h 18"/>
                  <a:gd name="T2" fmla="*/ 1 w 3"/>
                  <a:gd name="T3" fmla="*/ 82 h 18"/>
                  <a:gd name="T4" fmla="*/ 0 w 3"/>
                  <a:gd name="T5" fmla="*/ 165 h 18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8"/>
                  <a:gd name="T11" fmla="*/ 3 w 3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8">
                    <a:moveTo>
                      <a:pt x="3" y="0"/>
                    </a:moveTo>
                    <a:lnTo>
                      <a:pt x="1" y="9"/>
                    </a:lnTo>
                    <a:lnTo>
                      <a:pt x="0" y="18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91" name="Freeform 95"/>
              <p:cNvSpPr>
                <a:spLocks/>
              </p:cNvSpPr>
              <p:nvPr/>
            </p:nvSpPr>
            <p:spPr bwMode="auto">
              <a:xfrm>
                <a:off x="990" y="3451"/>
                <a:ext cx="24" cy="22"/>
              </a:xfrm>
              <a:custGeom>
                <a:avLst/>
                <a:gdLst>
                  <a:gd name="T0" fmla="*/ 96 w 17"/>
                  <a:gd name="T1" fmla="*/ 66 h 14"/>
                  <a:gd name="T2" fmla="*/ 69 w 17"/>
                  <a:gd name="T3" fmla="*/ 135 h 14"/>
                  <a:gd name="T4" fmla="*/ 0 w 17"/>
                  <a:gd name="T5" fmla="*/ 49 h 14"/>
                  <a:gd name="T6" fmla="*/ 49 w 17"/>
                  <a:gd name="T7" fmla="*/ 0 h 14"/>
                  <a:gd name="T8" fmla="*/ 96 w 17"/>
                  <a:gd name="T9" fmla="*/ 66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4"/>
                  <a:gd name="T17" fmla="*/ 17 w 17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4">
                    <a:moveTo>
                      <a:pt x="17" y="7"/>
                    </a:moveTo>
                    <a:lnTo>
                      <a:pt x="13" y="14"/>
                    </a:lnTo>
                    <a:lnTo>
                      <a:pt x="0" y="5"/>
                    </a:lnTo>
                    <a:lnTo>
                      <a:pt x="9" y="0"/>
                    </a:lnTo>
                    <a:lnTo>
                      <a:pt x="17" y="7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828" y="3445"/>
                <a:ext cx="13" cy="25"/>
              </a:xfrm>
              <a:custGeom>
                <a:avLst/>
                <a:gdLst>
                  <a:gd name="T0" fmla="*/ 38 w 10"/>
                  <a:gd name="T1" fmla="*/ 48 h 16"/>
                  <a:gd name="T2" fmla="*/ 21 w 10"/>
                  <a:gd name="T3" fmla="*/ 148 h 16"/>
                  <a:gd name="T4" fmla="*/ 0 w 10"/>
                  <a:gd name="T5" fmla="*/ 0 h 16"/>
                  <a:gd name="T6" fmla="*/ 38 w 10"/>
                  <a:gd name="T7" fmla="*/ 48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6"/>
                  <a:gd name="T14" fmla="*/ 10 w 10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6">
                    <a:moveTo>
                      <a:pt x="10" y="5"/>
                    </a:moveTo>
                    <a:lnTo>
                      <a:pt x="5" y="16"/>
                    </a:lnTo>
                    <a:lnTo>
                      <a:pt x="0" y="0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93" name="Oval 97"/>
              <p:cNvSpPr>
                <a:spLocks noChangeArrowheads="1"/>
              </p:cNvSpPr>
              <p:nvPr/>
            </p:nvSpPr>
            <p:spPr bwMode="auto">
              <a:xfrm>
                <a:off x="954" y="3465"/>
                <a:ext cx="29" cy="36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94" name="Oval 98"/>
              <p:cNvSpPr>
                <a:spLocks noChangeArrowheads="1"/>
              </p:cNvSpPr>
              <p:nvPr/>
            </p:nvSpPr>
            <p:spPr bwMode="auto">
              <a:xfrm>
                <a:off x="853" y="3466"/>
                <a:ext cx="29" cy="37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95" name="Oval 99"/>
              <p:cNvSpPr>
                <a:spLocks noChangeArrowheads="1"/>
              </p:cNvSpPr>
              <p:nvPr/>
            </p:nvSpPr>
            <p:spPr bwMode="auto">
              <a:xfrm>
                <a:off x="954" y="3465"/>
                <a:ext cx="29" cy="36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96" name="Oval 100"/>
              <p:cNvSpPr>
                <a:spLocks noChangeArrowheads="1"/>
              </p:cNvSpPr>
              <p:nvPr/>
            </p:nvSpPr>
            <p:spPr bwMode="auto">
              <a:xfrm>
                <a:off x="853" y="3466"/>
                <a:ext cx="29" cy="37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grpSp>
          <p:nvGrpSpPr>
            <p:cNvPr id="21" name="Group 68"/>
            <p:cNvGrpSpPr>
              <a:grpSpLocks/>
            </p:cNvGrpSpPr>
            <p:nvPr/>
          </p:nvGrpSpPr>
          <p:grpSpPr bwMode="auto">
            <a:xfrm>
              <a:off x="3851920" y="1844824"/>
              <a:ext cx="285752" cy="214314"/>
              <a:chOff x="822" y="3360"/>
              <a:chExt cx="206" cy="143"/>
            </a:xfrm>
          </p:grpSpPr>
          <p:grpSp>
            <p:nvGrpSpPr>
              <p:cNvPr id="45" name="Group 69"/>
              <p:cNvGrpSpPr>
                <a:grpSpLocks/>
              </p:cNvGrpSpPr>
              <p:nvPr/>
            </p:nvGrpSpPr>
            <p:grpSpPr bwMode="auto">
              <a:xfrm>
                <a:off x="822" y="3360"/>
                <a:ext cx="206" cy="143"/>
                <a:chOff x="505" y="2236"/>
                <a:chExt cx="148" cy="94"/>
              </a:xfrm>
            </p:grpSpPr>
            <p:sp>
              <p:nvSpPr>
                <p:cNvPr id="67" name="Freeform 70"/>
                <p:cNvSpPr>
                  <a:spLocks/>
                </p:cNvSpPr>
                <p:nvPr/>
              </p:nvSpPr>
              <p:spPr bwMode="auto">
                <a:xfrm>
                  <a:off x="505" y="2236"/>
                  <a:ext cx="148" cy="93"/>
                </a:xfrm>
                <a:custGeom>
                  <a:avLst/>
                  <a:gdLst>
                    <a:gd name="T0" fmla="*/ 132 w 148"/>
                    <a:gd name="T1" fmla="*/ 92 h 93"/>
                    <a:gd name="T2" fmla="*/ 24 w 148"/>
                    <a:gd name="T3" fmla="*/ 93 h 93"/>
                    <a:gd name="T4" fmla="*/ 10 w 148"/>
                    <a:gd name="T5" fmla="*/ 87 h 93"/>
                    <a:gd name="T6" fmla="*/ 1 w 148"/>
                    <a:gd name="T7" fmla="*/ 77 h 93"/>
                    <a:gd name="T8" fmla="*/ 0 w 148"/>
                    <a:gd name="T9" fmla="*/ 52 h 93"/>
                    <a:gd name="T10" fmla="*/ 8 w 148"/>
                    <a:gd name="T11" fmla="*/ 31 h 93"/>
                    <a:gd name="T12" fmla="*/ 32 w 148"/>
                    <a:gd name="T13" fmla="*/ 12 h 93"/>
                    <a:gd name="T14" fmla="*/ 60 w 148"/>
                    <a:gd name="T15" fmla="*/ 1 h 93"/>
                    <a:gd name="T16" fmla="*/ 85 w 148"/>
                    <a:gd name="T17" fmla="*/ 0 h 93"/>
                    <a:gd name="T18" fmla="*/ 101 w 148"/>
                    <a:gd name="T19" fmla="*/ 6 h 93"/>
                    <a:gd name="T20" fmla="*/ 116 w 148"/>
                    <a:gd name="T21" fmla="*/ 13 h 93"/>
                    <a:gd name="T22" fmla="*/ 127 w 148"/>
                    <a:gd name="T23" fmla="*/ 23 h 93"/>
                    <a:gd name="T24" fmla="*/ 136 w 148"/>
                    <a:gd name="T25" fmla="*/ 32 h 93"/>
                    <a:gd name="T26" fmla="*/ 143 w 148"/>
                    <a:gd name="T27" fmla="*/ 43 h 93"/>
                    <a:gd name="T28" fmla="*/ 148 w 148"/>
                    <a:gd name="T29" fmla="*/ 61 h 93"/>
                    <a:gd name="T30" fmla="*/ 145 w 148"/>
                    <a:gd name="T31" fmla="*/ 82 h 93"/>
                    <a:gd name="T32" fmla="*/ 132 w 148"/>
                    <a:gd name="T33" fmla="*/ 92 h 93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48"/>
                    <a:gd name="T52" fmla="*/ 0 h 93"/>
                    <a:gd name="T53" fmla="*/ 148 w 148"/>
                    <a:gd name="T54" fmla="*/ 93 h 93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48" h="93">
                      <a:moveTo>
                        <a:pt x="132" y="92"/>
                      </a:moveTo>
                      <a:lnTo>
                        <a:pt x="24" y="93"/>
                      </a:lnTo>
                      <a:lnTo>
                        <a:pt x="10" y="87"/>
                      </a:lnTo>
                      <a:lnTo>
                        <a:pt x="1" y="77"/>
                      </a:lnTo>
                      <a:lnTo>
                        <a:pt x="0" y="52"/>
                      </a:lnTo>
                      <a:lnTo>
                        <a:pt x="8" y="31"/>
                      </a:lnTo>
                      <a:lnTo>
                        <a:pt x="32" y="12"/>
                      </a:lnTo>
                      <a:lnTo>
                        <a:pt x="60" y="1"/>
                      </a:lnTo>
                      <a:lnTo>
                        <a:pt x="85" y="0"/>
                      </a:lnTo>
                      <a:lnTo>
                        <a:pt x="101" y="6"/>
                      </a:lnTo>
                      <a:lnTo>
                        <a:pt x="116" y="13"/>
                      </a:lnTo>
                      <a:lnTo>
                        <a:pt x="127" y="23"/>
                      </a:lnTo>
                      <a:lnTo>
                        <a:pt x="136" y="32"/>
                      </a:lnTo>
                      <a:lnTo>
                        <a:pt x="143" y="43"/>
                      </a:lnTo>
                      <a:lnTo>
                        <a:pt x="148" y="61"/>
                      </a:lnTo>
                      <a:lnTo>
                        <a:pt x="145" y="82"/>
                      </a:lnTo>
                      <a:lnTo>
                        <a:pt x="132" y="9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68" name="Freeform 71"/>
                <p:cNvSpPr>
                  <a:spLocks/>
                </p:cNvSpPr>
                <p:nvPr/>
              </p:nvSpPr>
              <p:spPr bwMode="auto">
                <a:xfrm>
                  <a:off x="594" y="2242"/>
                  <a:ext cx="30" cy="48"/>
                </a:xfrm>
                <a:custGeom>
                  <a:avLst/>
                  <a:gdLst>
                    <a:gd name="T0" fmla="*/ 18 w 30"/>
                    <a:gd name="T1" fmla="*/ 5 h 48"/>
                    <a:gd name="T2" fmla="*/ 30 w 30"/>
                    <a:gd name="T3" fmla="*/ 14 h 48"/>
                    <a:gd name="T4" fmla="*/ 30 w 30"/>
                    <a:gd name="T5" fmla="*/ 33 h 48"/>
                    <a:gd name="T6" fmla="*/ 22 w 30"/>
                    <a:gd name="T7" fmla="*/ 48 h 48"/>
                    <a:gd name="T8" fmla="*/ 0 w 30"/>
                    <a:gd name="T9" fmla="*/ 29 h 48"/>
                    <a:gd name="T10" fmla="*/ 6 w 30"/>
                    <a:gd name="T11" fmla="*/ 15 h 48"/>
                    <a:gd name="T12" fmla="*/ 8 w 30"/>
                    <a:gd name="T13" fmla="*/ 0 h 48"/>
                    <a:gd name="T14" fmla="*/ 18 w 30"/>
                    <a:gd name="T15" fmla="*/ 5 h 4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"/>
                    <a:gd name="T25" fmla="*/ 0 h 48"/>
                    <a:gd name="T26" fmla="*/ 30 w 30"/>
                    <a:gd name="T27" fmla="*/ 48 h 4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" h="48">
                      <a:moveTo>
                        <a:pt x="18" y="5"/>
                      </a:moveTo>
                      <a:lnTo>
                        <a:pt x="30" y="14"/>
                      </a:lnTo>
                      <a:lnTo>
                        <a:pt x="30" y="33"/>
                      </a:lnTo>
                      <a:lnTo>
                        <a:pt x="22" y="48"/>
                      </a:lnTo>
                      <a:lnTo>
                        <a:pt x="0" y="29"/>
                      </a:lnTo>
                      <a:lnTo>
                        <a:pt x="6" y="15"/>
                      </a:lnTo>
                      <a:lnTo>
                        <a:pt x="8" y="0"/>
                      </a:lnTo>
                      <a:lnTo>
                        <a:pt x="18" y="5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69" name="Freeform 72"/>
                <p:cNvSpPr>
                  <a:spLocks/>
                </p:cNvSpPr>
                <p:nvPr/>
              </p:nvSpPr>
              <p:spPr bwMode="auto">
                <a:xfrm>
                  <a:off x="529" y="2245"/>
                  <a:ext cx="20" cy="41"/>
                </a:xfrm>
                <a:custGeom>
                  <a:avLst/>
                  <a:gdLst>
                    <a:gd name="T0" fmla="*/ 20 w 20"/>
                    <a:gd name="T1" fmla="*/ 0 h 41"/>
                    <a:gd name="T2" fmla="*/ 18 w 20"/>
                    <a:gd name="T3" fmla="*/ 14 h 41"/>
                    <a:gd name="T4" fmla="*/ 20 w 20"/>
                    <a:gd name="T5" fmla="*/ 24 h 41"/>
                    <a:gd name="T6" fmla="*/ 8 w 20"/>
                    <a:gd name="T7" fmla="*/ 41 h 41"/>
                    <a:gd name="T8" fmla="*/ 0 w 20"/>
                    <a:gd name="T9" fmla="*/ 23 h 41"/>
                    <a:gd name="T10" fmla="*/ 1 w 20"/>
                    <a:gd name="T11" fmla="*/ 6 h 41"/>
                    <a:gd name="T12" fmla="*/ 20 w 20"/>
                    <a:gd name="T13" fmla="*/ 0 h 4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0"/>
                    <a:gd name="T22" fmla="*/ 0 h 41"/>
                    <a:gd name="T23" fmla="*/ 20 w 20"/>
                    <a:gd name="T24" fmla="*/ 41 h 4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0" h="41">
                      <a:moveTo>
                        <a:pt x="20" y="0"/>
                      </a:moveTo>
                      <a:lnTo>
                        <a:pt x="18" y="14"/>
                      </a:lnTo>
                      <a:lnTo>
                        <a:pt x="20" y="24"/>
                      </a:lnTo>
                      <a:lnTo>
                        <a:pt x="8" y="41"/>
                      </a:lnTo>
                      <a:lnTo>
                        <a:pt x="0" y="23"/>
                      </a:lnTo>
                      <a:lnTo>
                        <a:pt x="1" y="6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70" name="Freeform 73"/>
                <p:cNvSpPr>
                  <a:spLocks/>
                </p:cNvSpPr>
                <p:nvPr/>
              </p:nvSpPr>
              <p:spPr bwMode="auto">
                <a:xfrm>
                  <a:off x="539" y="2271"/>
                  <a:ext cx="71" cy="19"/>
                </a:xfrm>
                <a:custGeom>
                  <a:avLst/>
                  <a:gdLst>
                    <a:gd name="T0" fmla="*/ 49 w 71"/>
                    <a:gd name="T1" fmla="*/ 0 h 19"/>
                    <a:gd name="T2" fmla="*/ 71 w 71"/>
                    <a:gd name="T3" fmla="*/ 19 h 19"/>
                    <a:gd name="T4" fmla="*/ 0 w 71"/>
                    <a:gd name="T5" fmla="*/ 17 h 19"/>
                    <a:gd name="T6" fmla="*/ 13 w 71"/>
                    <a:gd name="T7" fmla="*/ 3 h 19"/>
                    <a:gd name="T8" fmla="*/ 49 w 7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1"/>
                    <a:gd name="T16" fmla="*/ 0 h 19"/>
                    <a:gd name="T17" fmla="*/ 71 w 7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1" h="19">
                      <a:moveTo>
                        <a:pt x="49" y="0"/>
                      </a:moveTo>
                      <a:lnTo>
                        <a:pt x="71" y="19"/>
                      </a:lnTo>
                      <a:lnTo>
                        <a:pt x="0" y="17"/>
                      </a:lnTo>
                      <a:lnTo>
                        <a:pt x="13" y="3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71" name="Freeform 74"/>
                <p:cNvSpPr>
                  <a:spLocks/>
                </p:cNvSpPr>
                <p:nvPr/>
              </p:nvSpPr>
              <p:spPr bwMode="auto">
                <a:xfrm>
                  <a:off x="571" y="2271"/>
                  <a:ext cx="3" cy="18"/>
                </a:xfrm>
                <a:custGeom>
                  <a:avLst/>
                  <a:gdLst>
                    <a:gd name="T0" fmla="*/ 3 w 3"/>
                    <a:gd name="T1" fmla="*/ 0 h 18"/>
                    <a:gd name="T2" fmla="*/ 1 w 3"/>
                    <a:gd name="T3" fmla="*/ 9 h 18"/>
                    <a:gd name="T4" fmla="*/ 0 w 3"/>
                    <a:gd name="T5" fmla="*/ 18 h 18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8"/>
                    <a:gd name="T11" fmla="*/ 3 w 3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8">
                      <a:moveTo>
                        <a:pt x="3" y="0"/>
                      </a:moveTo>
                      <a:lnTo>
                        <a:pt x="1" y="9"/>
                      </a:lnTo>
                      <a:lnTo>
                        <a:pt x="0" y="18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72" name="Freeform 75"/>
                <p:cNvSpPr>
                  <a:spLocks/>
                </p:cNvSpPr>
                <p:nvPr/>
              </p:nvSpPr>
              <p:spPr bwMode="auto">
                <a:xfrm>
                  <a:off x="626" y="2296"/>
                  <a:ext cx="17" cy="14"/>
                </a:xfrm>
                <a:custGeom>
                  <a:avLst/>
                  <a:gdLst>
                    <a:gd name="T0" fmla="*/ 17 w 17"/>
                    <a:gd name="T1" fmla="*/ 7 h 14"/>
                    <a:gd name="T2" fmla="*/ 13 w 17"/>
                    <a:gd name="T3" fmla="*/ 14 h 14"/>
                    <a:gd name="T4" fmla="*/ 0 w 17"/>
                    <a:gd name="T5" fmla="*/ 5 h 14"/>
                    <a:gd name="T6" fmla="*/ 9 w 17"/>
                    <a:gd name="T7" fmla="*/ 0 h 14"/>
                    <a:gd name="T8" fmla="*/ 17 w 17"/>
                    <a:gd name="T9" fmla="*/ 7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14"/>
                    <a:gd name="T17" fmla="*/ 17 w 17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14">
                      <a:moveTo>
                        <a:pt x="17" y="7"/>
                      </a:moveTo>
                      <a:lnTo>
                        <a:pt x="13" y="14"/>
                      </a:lnTo>
                      <a:lnTo>
                        <a:pt x="0" y="5"/>
                      </a:lnTo>
                      <a:lnTo>
                        <a:pt x="9" y="0"/>
                      </a:lnTo>
                      <a:lnTo>
                        <a:pt x="17" y="7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73" name="Freeform 76"/>
                <p:cNvSpPr>
                  <a:spLocks/>
                </p:cNvSpPr>
                <p:nvPr/>
              </p:nvSpPr>
              <p:spPr bwMode="auto">
                <a:xfrm>
                  <a:off x="509" y="2292"/>
                  <a:ext cx="10" cy="16"/>
                </a:xfrm>
                <a:custGeom>
                  <a:avLst/>
                  <a:gdLst>
                    <a:gd name="T0" fmla="*/ 10 w 10"/>
                    <a:gd name="T1" fmla="*/ 5 h 16"/>
                    <a:gd name="T2" fmla="*/ 5 w 10"/>
                    <a:gd name="T3" fmla="*/ 16 h 16"/>
                    <a:gd name="T4" fmla="*/ 0 w 10"/>
                    <a:gd name="T5" fmla="*/ 0 h 16"/>
                    <a:gd name="T6" fmla="*/ 10 w 10"/>
                    <a:gd name="T7" fmla="*/ 5 h 1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0"/>
                    <a:gd name="T13" fmla="*/ 0 h 16"/>
                    <a:gd name="T14" fmla="*/ 10 w 10"/>
                    <a:gd name="T15" fmla="*/ 16 h 1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0" h="16">
                      <a:moveTo>
                        <a:pt x="10" y="5"/>
                      </a:moveTo>
                      <a:lnTo>
                        <a:pt x="5" y="16"/>
                      </a:lnTo>
                      <a:lnTo>
                        <a:pt x="0" y="0"/>
                      </a:lnTo>
                      <a:lnTo>
                        <a:pt x="10" y="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grpSp>
              <p:nvGrpSpPr>
                <p:cNvPr id="74" name="Group 77"/>
                <p:cNvGrpSpPr>
                  <a:grpSpLocks/>
                </p:cNvGrpSpPr>
                <p:nvPr/>
              </p:nvGrpSpPr>
              <p:grpSpPr bwMode="auto">
                <a:xfrm>
                  <a:off x="527" y="2305"/>
                  <a:ext cx="94" cy="25"/>
                  <a:chOff x="527" y="2305"/>
                  <a:chExt cx="94" cy="25"/>
                </a:xfrm>
              </p:grpSpPr>
              <p:sp>
                <p:nvSpPr>
                  <p:cNvPr id="75" name="Oval 78"/>
                  <p:cNvSpPr>
                    <a:spLocks noChangeArrowheads="1"/>
                  </p:cNvSpPr>
                  <p:nvPr/>
                </p:nvSpPr>
                <p:spPr bwMode="auto">
                  <a:xfrm>
                    <a:off x="600" y="2305"/>
                    <a:ext cx="21" cy="2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76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527" y="2306"/>
                    <a:ext cx="21" cy="2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</p:grpSp>
          </p:grpSp>
          <p:sp>
            <p:nvSpPr>
              <p:cNvPr id="46" name="Freeform 80"/>
              <p:cNvSpPr>
                <a:spLocks/>
              </p:cNvSpPr>
              <p:nvPr/>
            </p:nvSpPr>
            <p:spPr bwMode="auto">
              <a:xfrm>
                <a:off x="822" y="3360"/>
                <a:ext cx="206" cy="141"/>
              </a:xfrm>
              <a:custGeom>
                <a:avLst/>
                <a:gdLst>
                  <a:gd name="T0" fmla="*/ 690 w 148"/>
                  <a:gd name="T1" fmla="*/ 735 h 93"/>
                  <a:gd name="T2" fmla="*/ 124 w 148"/>
                  <a:gd name="T3" fmla="*/ 744 h 93"/>
                  <a:gd name="T4" fmla="*/ 50 w 148"/>
                  <a:gd name="T5" fmla="*/ 696 h 93"/>
                  <a:gd name="T6" fmla="*/ 1 w 148"/>
                  <a:gd name="T7" fmla="*/ 616 h 93"/>
                  <a:gd name="T8" fmla="*/ 0 w 148"/>
                  <a:gd name="T9" fmla="*/ 418 h 93"/>
                  <a:gd name="T10" fmla="*/ 40 w 148"/>
                  <a:gd name="T11" fmla="*/ 249 h 93"/>
                  <a:gd name="T12" fmla="*/ 170 w 148"/>
                  <a:gd name="T13" fmla="*/ 94 h 93"/>
                  <a:gd name="T14" fmla="*/ 316 w 148"/>
                  <a:gd name="T15" fmla="*/ 12 h 93"/>
                  <a:gd name="T16" fmla="*/ 441 w 148"/>
                  <a:gd name="T17" fmla="*/ 0 h 93"/>
                  <a:gd name="T18" fmla="*/ 529 w 148"/>
                  <a:gd name="T19" fmla="*/ 49 h 93"/>
                  <a:gd name="T20" fmla="*/ 604 w 148"/>
                  <a:gd name="T21" fmla="*/ 103 h 93"/>
                  <a:gd name="T22" fmla="*/ 663 w 148"/>
                  <a:gd name="T23" fmla="*/ 183 h 93"/>
                  <a:gd name="T24" fmla="*/ 708 w 148"/>
                  <a:gd name="T25" fmla="*/ 258 h 93"/>
                  <a:gd name="T26" fmla="*/ 747 w 148"/>
                  <a:gd name="T27" fmla="*/ 344 h 93"/>
                  <a:gd name="T28" fmla="*/ 773 w 148"/>
                  <a:gd name="T29" fmla="*/ 485 h 93"/>
                  <a:gd name="T30" fmla="*/ 757 w 148"/>
                  <a:gd name="T31" fmla="*/ 655 h 93"/>
                  <a:gd name="T32" fmla="*/ 690 w 148"/>
                  <a:gd name="T33" fmla="*/ 735 h 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48"/>
                  <a:gd name="T52" fmla="*/ 0 h 93"/>
                  <a:gd name="T53" fmla="*/ 148 w 148"/>
                  <a:gd name="T54" fmla="*/ 93 h 9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48" h="93">
                    <a:moveTo>
                      <a:pt x="132" y="92"/>
                    </a:moveTo>
                    <a:lnTo>
                      <a:pt x="24" y="93"/>
                    </a:lnTo>
                    <a:lnTo>
                      <a:pt x="10" y="87"/>
                    </a:lnTo>
                    <a:lnTo>
                      <a:pt x="1" y="77"/>
                    </a:lnTo>
                    <a:lnTo>
                      <a:pt x="0" y="52"/>
                    </a:lnTo>
                    <a:lnTo>
                      <a:pt x="8" y="31"/>
                    </a:lnTo>
                    <a:lnTo>
                      <a:pt x="32" y="12"/>
                    </a:lnTo>
                    <a:lnTo>
                      <a:pt x="60" y="1"/>
                    </a:lnTo>
                    <a:lnTo>
                      <a:pt x="85" y="0"/>
                    </a:lnTo>
                    <a:lnTo>
                      <a:pt x="101" y="6"/>
                    </a:lnTo>
                    <a:lnTo>
                      <a:pt x="116" y="13"/>
                    </a:lnTo>
                    <a:lnTo>
                      <a:pt x="127" y="23"/>
                    </a:lnTo>
                    <a:lnTo>
                      <a:pt x="136" y="32"/>
                    </a:lnTo>
                    <a:lnTo>
                      <a:pt x="143" y="43"/>
                    </a:lnTo>
                    <a:lnTo>
                      <a:pt x="148" y="61"/>
                    </a:lnTo>
                    <a:lnTo>
                      <a:pt x="145" y="82"/>
                    </a:lnTo>
                    <a:lnTo>
                      <a:pt x="132" y="92"/>
                    </a:lnTo>
                    <a:close/>
                  </a:path>
                </a:pathLst>
              </a:custGeom>
              <a:solidFill>
                <a:srgbClr val="99C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47" name="Freeform 81"/>
              <p:cNvSpPr>
                <a:spLocks/>
              </p:cNvSpPr>
              <p:nvPr/>
            </p:nvSpPr>
            <p:spPr bwMode="auto">
              <a:xfrm>
                <a:off x="946" y="3369"/>
                <a:ext cx="42" cy="73"/>
              </a:xfrm>
              <a:custGeom>
                <a:avLst/>
                <a:gdLst>
                  <a:gd name="T0" fmla="*/ 97 w 30"/>
                  <a:gd name="T1" fmla="*/ 41 h 48"/>
                  <a:gd name="T2" fmla="*/ 162 w 30"/>
                  <a:gd name="T3" fmla="*/ 114 h 48"/>
                  <a:gd name="T4" fmla="*/ 162 w 30"/>
                  <a:gd name="T5" fmla="*/ 268 h 48"/>
                  <a:gd name="T6" fmla="*/ 118 w 30"/>
                  <a:gd name="T7" fmla="*/ 391 h 48"/>
                  <a:gd name="T8" fmla="*/ 0 w 30"/>
                  <a:gd name="T9" fmla="*/ 236 h 48"/>
                  <a:gd name="T10" fmla="*/ 29 w 30"/>
                  <a:gd name="T11" fmla="*/ 123 h 48"/>
                  <a:gd name="T12" fmla="*/ 41 w 30"/>
                  <a:gd name="T13" fmla="*/ 0 h 48"/>
                  <a:gd name="T14" fmla="*/ 97 w 30"/>
                  <a:gd name="T15" fmla="*/ 41 h 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"/>
                  <a:gd name="T25" fmla="*/ 0 h 48"/>
                  <a:gd name="T26" fmla="*/ 30 w 30"/>
                  <a:gd name="T27" fmla="*/ 48 h 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" h="48">
                    <a:moveTo>
                      <a:pt x="18" y="5"/>
                    </a:moveTo>
                    <a:lnTo>
                      <a:pt x="30" y="14"/>
                    </a:lnTo>
                    <a:lnTo>
                      <a:pt x="30" y="33"/>
                    </a:lnTo>
                    <a:lnTo>
                      <a:pt x="22" y="48"/>
                    </a:lnTo>
                    <a:lnTo>
                      <a:pt x="0" y="29"/>
                    </a:lnTo>
                    <a:lnTo>
                      <a:pt x="6" y="15"/>
                    </a:lnTo>
                    <a:lnTo>
                      <a:pt x="8" y="0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48" name="Freeform 82"/>
              <p:cNvSpPr>
                <a:spLocks/>
              </p:cNvSpPr>
              <p:nvPr/>
            </p:nvSpPr>
            <p:spPr bwMode="auto">
              <a:xfrm>
                <a:off x="855" y="3374"/>
                <a:ext cx="28" cy="62"/>
              </a:xfrm>
              <a:custGeom>
                <a:avLst/>
                <a:gdLst>
                  <a:gd name="T0" fmla="*/ 108 w 20"/>
                  <a:gd name="T1" fmla="*/ 0 h 41"/>
                  <a:gd name="T2" fmla="*/ 97 w 20"/>
                  <a:gd name="T3" fmla="*/ 110 h 41"/>
                  <a:gd name="T4" fmla="*/ 108 w 20"/>
                  <a:gd name="T5" fmla="*/ 188 h 41"/>
                  <a:gd name="T6" fmla="*/ 41 w 20"/>
                  <a:gd name="T7" fmla="*/ 325 h 41"/>
                  <a:gd name="T8" fmla="*/ 0 w 20"/>
                  <a:gd name="T9" fmla="*/ 183 h 41"/>
                  <a:gd name="T10" fmla="*/ 1 w 20"/>
                  <a:gd name="T11" fmla="*/ 48 h 41"/>
                  <a:gd name="T12" fmla="*/ 108 w 20"/>
                  <a:gd name="T13" fmla="*/ 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41"/>
                  <a:gd name="T23" fmla="*/ 20 w 20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41">
                    <a:moveTo>
                      <a:pt x="20" y="0"/>
                    </a:moveTo>
                    <a:lnTo>
                      <a:pt x="18" y="14"/>
                    </a:lnTo>
                    <a:lnTo>
                      <a:pt x="20" y="24"/>
                    </a:lnTo>
                    <a:lnTo>
                      <a:pt x="8" y="41"/>
                    </a:lnTo>
                    <a:lnTo>
                      <a:pt x="0" y="23"/>
                    </a:lnTo>
                    <a:lnTo>
                      <a:pt x="1" y="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49" name="Freeform 83"/>
              <p:cNvSpPr>
                <a:spLocks/>
              </p:cNvSpPr>
              <p:nvPr/>
            </p:nvSpPr>
            <p:spPr bwMode="auto">
              <a:xfrm>
                <a:off x="869" y="3413"/>
                <a:ext cx="99" cy="29"/>
              </a:xfrm>
              <a:custGeom>
                <a:avLst/>
                <a:gdLst>
                  <a:gd name="T0" fmla="*/ 257 w 71"/>
                  <a:gd name="T1" fmla="*/ 0 h 19"/>
                  <a:gd name="T2" fmla="*/ 374 w 71"/>
                  <a:gd name="T3" fmla="*/ 156 h 19"/>
                  <a:gd name="T4" fmla="*/ 0 w 71"/>
                  <a:gd name="T5" fmla="*/ 142 h 19"/>
                  <a:gd name="T6" fmla="*/ 68 w 71"/>
                  <a:gd name="T7" fmla="*/ 27 h 19"/>
                  <a:gd name="T8" fmla="*/ 257 w 71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9"/>
                  <a:gd name="T17" fmla="*/ 71 w 7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9">
                    <a:moveTo>
                      <a:pt x="49" y="0"/>
                    </a:moveTo>
                    <a:lnTo>
                      <a:pt x="71" y="19"/>
                    </a:lnTo>
                    <a:lnTo>
                      <a:pt x="0" y="17"/>
                    </a:lnTo>
                    <a:lnTo>
                      <a:pt x="13" y="3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50" name="Freeform 84"/>
              <p:cNvSpPr>
                <a:spLocks/>
              </p:cNvSpPr>
              <p:nvPr/>
            </p:nvSpPr>
            <p:spPr bwMode="auto">
              <a:xfrm>
                <a:off x="914" y="3413"/>
                <a:ext cx="4" cy="28"/>
              </a:xfrm>
              <a:custGeom>
                <a:avLst/>
                <a:gdLst>
                  <a:gd name="T0" fmla="*/ 12 w 3"/>
                  <a:gd name="T1" fmla="*/ 0 h 18"/>
                  <a:gd name="T2" fmla="*/ 1 w 3"/>
                  <a:gd name="T3" fmla="*/ 82 h 18"/>
                  <a:gd name="T4" fmla="*/ 0 w 3"/>
                  <a:gd name="T5" fmla="*/ 165 h 18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8"/>
                  <a:gd name="T11" fmla="*/ 3 w 3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8">
                    <a:moveTo>
                      <a:pt x="3" y="0"/>
                    </a:moveTo>
                    <a:lnTo>
                      <a:pt x="1" y="9"/>
                    </a:lnTo>
                    <a:lnTo>
                      <a:pt x="0" y="18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51" name="Freeform 85"/>
              <p:cNvSpPr>
                <a:spLocks/>
              </p:cNvSpPr>
              <p:nvPr/>
            </p:nvSpPr>
            <p:spPr bwMode="auto">
              <a:xfrm>
                <a:off x="990" y="3451"/>
                <a:ext cx="24" cy="22"/>
              </a:xfrm>
              <a:custGeom>
                <a:avLst/>
                <a:gdLst>
                  <a:gd name="T0" fmla="*/ 96 w 17"/>
                  <a:gd name="T1" fmla="*/ 66 h 14"/>
                  <a:gd name="T2" fmla="*/ 69 w 17"/>
                  <a:gd name="T3" fmla="*/ 135 h 14"/>
                  <a:gd name="T4" fmla="*/ 0 w 17"/>
                  <a:gd name="T5" fmla="*/ 49 h 14"/>
                  <a:gd name="T6" fmla="*/ 49 w 17"/>
                  <a:gd name="T7" fmla="*/ 0 h 14"/>
                  <a:gd name="T8" fmla="*/ 96 w 17"/>
                  <a:gd name="T9" fmla="*/ 66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4"/>
                  <a:gd name="T17" fmla="*/ 17 w 17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4">
                    <a:moveTo>
                      <a:pt x="17" y="7"/>
                    </a:moveTo>
                    <a:lnTo>
                      <a:pt x="13" y="14"/>
                    </a:lnTo>
                    <a:lnTo>
                      <a:pt x="0" y="5"/>
                    </a:lnTo>
                    <a:lnTo>
                      <a:pt x="9" y="0"/>
                    </a:lnTo>
                    <a:lnTo>
                      <a:pt x="17" y="7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52" name="Freeform 86"/>
              <p:cNvSpPr>
                <a:spLocks/>
              </p:cNvSpPr>
              <p:nvPr/>
            </p:nvSpPr>
            <p:spPr bwMode="auto">
              <a:xfrm>
                <a:off x="828" y="3445"/>
                <a:ext cx="13" cy="25"/>
              </a:xfrm>
              <a:custGeom>
                <a:avLst/>
                <a:gdLst>
                  <a:gd name="T0" fmla="*/ 38 w 10"/>
                  <a:gd name="T1" fmla="*/ 48 h 16"/>
                  <a:gd name="T2" fmla="*/ 21 w 10"/>
                  <a:gd name="T3" fmla="*/ 148 h 16"/>
                  <a:gd name="T4" fmla="*/ 0 w 10"/>
                  <a:gd name="T5" fmla="*/ 0 h 16"/>
                  <a:gd name="T6" fmla="*/ 38 w 10"/>
                  <a:gd name="T7" fmla="*/ 48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6"/>
                  <a:gd name="T14" fmla="*/ 10 w 10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6">
                    <a:moveTo>
                      <a:pt x="10" y="5"/>
                    </a:moveTo>
                    <a:lnTo>
                      <a:pt x="5" y="16"/>
                    </a:lnTo>
                    <a:lnTo>
                      <a:pt x="0" y="0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grpSp>
            <p:nvGrpSpPr>
              <p:cNvPr id="53" name="Group 87"/>
              <p:cNvGrpSpPr>
                <a:grpSpLocks/>
              </p:cNvGrpSpPr>
              <p:nvPr/>
            </p:nvGrpSpPr>
            <p:grpSpPr bwMode="auto">
              <a:xfrm>
                <a:off x="853" y="3465"/>
                <a:ext cx="130" cy="38"/>
                <a:chOff x="527" y="2305"/>
                <a:chExt cx="94" cy="25"/>
              </a:xfrm>
            </p:grpSpPr>
            <p:sp>
              <p:nvSpPr>
                <p:cNvPr id="65" name="Oval 88"/>
                <p:cNvSpPr>
                  <a:spLocks noChangeArrowheads="1"/>
                </p:cNvSpPr>
                <p:nvPr/>
              </p:nvSpPr>
              <p:spPr bwMode="auto">
                <a:xfrm>
                  <a:off x="600" y="2305"/>
                  <a:ext cx="21" cy="24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66" name="Oval 89"/>
                <p:cNvSpPr>
                  <a:spLocks noChangeArrowheads="1"/>
                </p:cNvSpPr>
                <p:nvPr/>
              </p:nvSpPr>
              <p:spPr bwMode="auto">
                <a:xfrm>
                  <a:off x="527" y="2306"/>
                  <a:ext cx="21" cy="24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</p:grpSp>
          <p:sp>
            <p:nvSpPr>
              <p:cNvPr id="54" name="Freeform 90"/>
              <p:cNvSpPr>
                <a:spLocks/>
              </p:cNvSpPr>
              <p:nvPr/>
            </p:nvSpPr>
            <p:spPr bwMode="auto">
              <a:xfrm>
                <a:off x="822" y="3360"/>
                <a:ext cx="206" cy="141"/>
              </a:xfrm>
              <a:custGeom>
                <a:avLst/>
                <a:gdLst>
                  <a:gd name="T0" fmla="*/ 690 w 148"/>
                  <a:gd name="T1" fmla="*/ 735 h 93"/>
                  <a:gd name="T2" fmla="*/ 124 w 148"/>
                  <a:gd name="T3" fmla="*/ 744 h 93"/>
                  <a:gd name="T4" fmla="*/ 50 w 148"/>
                  <a:gd name="T5" fmla="*/ 696 h 93"/>
                  <a:gd name="T6" fmla="*/ 1 w 148"/>
                  <a:gd name="T7" fmla="*/ 616 h 93"/>
                  <a:gd name="T8" fmla="*/ 0 w 148"/>
                  <a:gd name="T9" fmla="*/ 418 h 93"/>
                  <a:gd name="T10" fmla="*/ 40 w 148"/>
                  <a:gd name="T11" fmla="*/ 249 h 93"/>
                  <a:gd name="T12" fmla="*/ 170 w 148"/>
                  <a:gd name="T13" fmla="*/ 94 h 93"/>
                  <a:gd name="T14" fmla="*/ 316 w 148"/>
                  <a:gd name="T15" fmla="*/ 12 h 93"/>
                  <a:gd name="T16" fmla="*/ 441 w 148"/>
                  <a:gd name="T17" fmla="*/ 0 h 93"/>
                  <a:gd name="T18" fmla="*/ 529 w 148"/>
                  <a:gd name="T19" fmla="*/ 49 h 93"/>
                  <a:gd name="T20" fmla="*/ 604 w 148"/>
                  <a:gd name="T21" fmla="*/ 103 h 93"/>
                  <a:gd name="T22" fmla="*/ 663 w 148"/>
                  <a:gd name="T23" fmla="*/ 183 h 93"/>
                  <a:gd name="T24" fmla="*/ 708 w 148"/>
                  <a:gd name="T25" fmla="*/ 258 h 93"/>
                  <a:gd name="T26" fmla="*/ 747 w 148"/>
                  <a:gd name="T27" fmla="*/ 344 h 93"/>
                  <a:gd name="T28" fmla="*/ 773 w 148"/>
                  <a:gd name="T29" fmla="*/ 485 h 93"/>
                  <a:gd name="T30" fmla="*/ 757 w 148"/>
                  <a:gd name="T31" fmla="*/ 655 h 93"/>
                  <a:gd name="T32" fmla="*/ 690 w 148"/>
                  <a:gd name="T33" fmla="*/ 735 h 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48"/>
                  <a:gd name="T52" fmla="*/ 0 h 93"/>
                  <a:gd name="T53" fmla="*/ 148 w 148"/>
                  <a:gd name="T54" fmla="*/ 93 h 9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48" h="93">
                    <a:moveTo>
                      <a:pt x="132" y="92"/>
                    </a:moveTo>
                    <a:lnTo>
                      <a:pt x="24" y="93"/>
                    </a:lnTo>
                    <a:lnTo>
                      <a:pt x="10" y="87"/>
                    </a:lnTo>
                    <a:lnTo>
                      <a:pt x="1" y="77"/>
                    </a:lnTo>
                    <a:lnTo>
                      <a:pt x="0" y="52"/>
                    </a:lnTo>
                    <a:lnTo>
                      <a:pt x="8" y="31"/>
                    </a:lnTo>
                    <a:lnTo>
                      <a:pt x="32" y="12"/>
                    </a:lnTo>
                    <a:lnTo>
                      <a:pt x="60" y="1"/>
                    </a:lnTo>
                    <a:lnTo>
                      <a:pt x="85" y="0"/>
                    </a:lnTo>
                    <a:lnTo>
                      <a:pt x="101" y="6"/>
                    </a:lnTo>
                    <a:lnTo>
                      <a:pt x="116" y="13"/>
                    </a:lnTo>
                    <a:lnTo>
                      <a:pt x="127" y="23"/>
                    </a:lnTo>
                    <a:lnTo>
                      <a:pt x="136" y="32"/>
                    </a:lnTo>
                    <a:lnTo>
                      <a:pt x="143" y="43"/>
                    </a:lnTo>
                    <a:lnTo>
                      <a:pt x="148" y="61"/>
                    </a:lnTo>
                    <a:lnTo>
                      <a:pt x="145" y="82"/>
                    </a:lnTo>
                    <a:lnTo>
                      <a:pt x="132" y="92"/>
                    </a:lnTo>
                    <a:close/>
                  </a:path>
                </a:pathLst>
              </a:custGeom>
              <a:solidFill>
                <a:srgbClr val="99C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55" name="Freeform 91"/>
              <p:cNvSpPr>
                <a:spLocks/>
              </p:cNvSpPr>
              <p:nvPr/>
            </p:nvSpPr>
            <p:spPr bwMode="auto">
              <a:xfrm>
                <a:off x="946" y="3369"/>
                <a:ext cx="42" cy="73"/>
              </a:xfrm>
              <a:custGeom>
                <a:avLst/>
                <a:gdLst>
                  <a:gd name="T0" fmla="*/ 97 w 30"/>
                  <a:gd name="T1" fmla="*/ 41 h 48"/>
                  <a:gd name="T2" fmla="*/ 162 w 30"/>
                  <a:gd name="T3" fmla="*/ 114 h 48"/>
                  <a:gd name="T4" fmla="*/ 162 w 30"/>
                  <a:gd name="T5" fmla="*/ 268 h 48"/>
                  <a:gd name="T6" fmla="*/ 118 w 30"/>
                  <a:gd name="T7" fmla="*/ 391 h 48"/>
                  <a:gd name="T8" fmla="*/ 0 w 30"/>
                  <a:gd name="T9" fmla="*/ 236 h 48"/>
                  <a:gd name="T10" fmla="*/ 29 w 30"/>
                  <a:gd name="T11" fmla="*/ 123 h 48"/>
                  <a:gd name="T12" fmla="*/ 41 w 30"/>
                  <a:gd name="T13" fmla="*/ 0 h 48"/>
                  <a:gd name="T14" fmla="*/ 97 w 30"/>
                  <a:gd name="T15" fmla="*/ 41 h 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"/>
                  <a:gd name="T25" fmla="*/ 0 h 48"/>
                  <a:gd name="T26" fmla="*/ 30 w 30"/>
                  <a:gd name="T27" fmla="*/ 48 h 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" h="48">
                    <a:moveTo>
                      <a:pt x="18" y="5"/>
                    </a:moveTo>
                    <a:lnTo>
                      <a:pt x="30" y="14"/>
                    </a:lnTo>
                    <a:lnTo>
                      <a:pt x="30" y="33"/>
                    </a:lnTo>
                    <a:lnTo>
                      <a:pt x="22" y="48"/>
                    </a:lnTo>
                    <a:lnTo>
                      <a:pt x="0" y="29"/>
                    </a:lnTo>
                    <a:lnTo>
                      <a:pt x="6" y="15"/>
                    </a:lnTo>
                    <a:lnTo>
                      <a:pt x="8" y="0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56" name="Freeform 92"/>
              <p:cNvSpPr>
                <a:spLocks/>
              </p:cNvSpPr>
              <p:nvPr/>
            </p:nvSpPr>
            <p:spPr bwMode="auto">
              <a:xfrm>
                <a:off x="855" y="3374"/>
                <a:ext cx="28" cy="62"/>
              </a:xfrm>
              <a:custGeom>
                <a:avLst/>
                <a:gdLst>
                  <a:gd name="T0" fmla="*/ 108 w 20"/>
                  <a:gd name="T1" fmla="*/ 0 h 41"/>
                  <a:gd name="T2" fmla="*/ 97 w 20"/>
                  <a:gd name="T3" fmla="*/ 110 h 41"/>
                  <a:gd name="T4" fmla="*/ 108 w 20"/>
                  <a:gd name="T5" fmla="*/ 188 h 41"/>
                  <a:gd name="T6" fmla="*/ 41 w 20"/>
                  <a:gd name="T7" fmla="*/ 325 h 41"/>
                  <a:gd name="T8" fmla="*/ 0 w 20"/>
                  <a:gd name="T9" fmla="*/ 183 h 41"/>
                  <a:gd name="T10" fmla="*/ 1 w 20"/>
                  <a:gd name="T11" fmla="*/ 48 h 41"/>
                  <a:gd name="T12" fmla="*/ 108 w 20"/>
                  <a:gd name="T13" fmla="*/ 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41"/>
                  <a:gd name="T23" fmla="*/ 20 w 20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41">
                    <a:moveTo>
                      <a:pt x="20" y="0"/>
                    </a:moveTo>
                    <a:lnTo>
                      <a:pt x="18" y="14"/>
                    </a:lnTo>
                    <a:lnTo>
                      <a:pt x="20" y="24"/>
                    </a:lnTo>
                    <a:lnTo>
                      <a:pt x="8" y="41"/>
                    </a:lnTo>
                    <a:lnTo>
                      <a:pt x="0" y="23"/>
                    </a:lnTo>
                    <a:lnTo>
                      <a:pt x="1" y="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57" name="Freeform 93"/>
              <p:cNvSpPr>
                <a:spLocks/>
              </p:cNvSpPr>
              <p:nvPr/>
            </p:nvSpPr>
            <p:spPr bwMode="auto">
              <a:xfrm>
                <a:off x="869" y="3413"/>
                <a:ext cx="99" cy="29"/>
              </a:xfrm>
              <a:custGeom>
                <a:avLst/>
                <a:gdLst>
                  <a:gd name="T0" fmla="*/ 257 w 71"/>
                  <a:gd name="T1" fmla="*/ 0 h 19"/>
                  <a:gd name="T2" fmla="*/ 374 w 71"/>
                  <a:gd name="T3" fmla="*/ 156 h 19"/>
                  <a:gd name="T4" fmla="*/ 0 w 71"/>
                  <a:gd name="T5" fmla="*/ 142 h 19"/>
                  <a:gd name="T6" fmla="*/ 68 w 71"/>
                  <a:gd name="T7" fmla="*/ 27 h 19"/>
                  <a:gd name="T8" fmla="*/ 257 w 71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9"/>
                  <a:gd name="T17" fmla="*/ 71 w 7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9">
                    <a:moveTo>
                      <a:pt x="49" y="0"/>
                    </a:moveTo>
                    <a:lnTo>
                      <a:pt x="71" y="19"/>
                    </a:lnTo>
                    <a:lnTo>
                      <a:pt x="0" y="17"/>
                    </a:lnTo>
                    <a:lnTo>
                      <a:pt x="13" y="3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58" name="Freeform 94"/>
              <p:cNvSpPr>
                <a:spLocks/>
              </p:cNvSpPr>
              <p:nvPr/>
            </p:nvSpPr>
            <p:spPr bwMode="auto">
              <a:xfrm>
                <a:off x="914" y="3413"/>
                <a:ext cx="4" cy="28"/>
              </a:xfrm>
              <a:custGeom>
                <a:avLst/>
                <a:gdLst>
                  <a:gd name="T0" fmla="*/ 12 w 3"/>
                  <a:gd name="T1" fmla="*/ 0 h 18"/>
                  <a:gd name="T2" fmla="*/ 1 w 3"/>
                  <a:gd name="T3" fmla="*/ 82 h 18"/>
                  <a:gd name="T4" fmla="*/ 0 w 3"/>
                  <a:gd name="T5" fmla="*/ 165 h 18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8"/>
                  <a:gd name="T11" fmla="*/ 3 w 3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8">
                    <a:moveTo>
                      <a:pt x="3" y="0"/>
                    </a:moveTo>
                    <a:lnTo>
                      <a:pt x="1" y="9"/>
                    </a:lnTo>
                    <a:lnTo>
                      <a:pt x="0" y="18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59" name="Freeform 95"/>
              <p:cNvSpPr>
                <a:spLocks/>
              </p:cNvSpPr>
              <p:nvPr/>
            </p:nvSpPr>
            <p:spPr bwMode="auto">
              <a:xfrm>
                <a:off x="990" y="3451"/>
                <a:ext cx="24" cy="22"/>
              </a:xfrm>
              <a:custGeom>
                <a:avLst/>
                <a:gdLst>
                  <a:gd name="T0" fmla="*/ 96 w 17"/>
                  <a:gd name="T1" fmla="*/ 66 h 14"/>
                  <a:gd name="T2" fmla="*/ 69 w 17"/>
                  <a:gd name="T3" fmla="*/ 135 h 14"/>
                  <a:gd name="T4" fmla="*/ 0 w 17"/>
                  <a:gd name="T5" fmla="*/ 49 h 14"/>
                  <a:gd name="T6" fmla="*/ 49 w 17"/>
                  <a:gd name="T7" fmla="*/ 0 h 14"/>
                  <a:gd name="T8" fmla="*/ 96 w 17"/>
                  <a:gd name="T9" fmla="*/ 66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4"/>
                  <a:gd name="T17" fmla="*/ 17 w 17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4">
                    <a:moveTo>
                      <a:pt x="17" y="7"/>
                    </a:moveTo>
                    <a:lnTo>
                      <a:pt x="13" y="14"/>
                    </a:lnTo>
                    <a:lnTo>
                      <a:pt x="0" y="5"/>
                    </a:lnTo>
                    <a:lnTo>
                      <a:pt x="9" y="0"/>
                    </a:lnTo>
                    <a:lnTo>
                      <a:pt x="17" y="7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60" name="Freeform 96"/>
              <p:cNvSpPr>
                <a:spLocks/>
              </p:cNvSpPr>
              <p:nvPr/>
            </p:nvSpPr>
            <p:spPr bwMode="auto">
              <a:xfrm>
                <a:off x="828" y="3445"/>
                <a:ext cx="13" cy="25"/>
              </a:xfrm>
              <a:custGeom>
                <a:avLst/>
                <a:gdLst>
                  <a:gd name="T0" fmla="*/ 38 w 10"/>
                  <a:gd name="T1" fmla="*/ 48 h 16"/>
                  <a:gd name="T2" fmla="*/ 21 w 10"/>
                  <a:gd name="T3" fmla="*/ 148 h 16"/>
                  <a:gd name="T4" fmla="*/ 0 w 10"/>
                  <a:gd name="T5" fmla="*/ 0 h 16"/>
                  <a:gd name="T6" fmla="*/ 38 w 10"/>
                  <a:gd name="T7" fmla="*/ 48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6"/>
                  <a:gd name="T14" fmla="*/ 10 w 10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6">
                    <a:moveTo>
                      <a:pt x="10" y="5"/>
                    </a:moveTo>
                    <a:lnTo>
                      <a:pt x="5" y="16"/>
                    </a:lnTo>
                    <a:lnTo>
                      <a:pt x="0" y="0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61" name="Oval 97"/>
              <p:cNvSpPr>
                <a:spLocks noChangeArrowheads="1"/>
              </p:cNvSpPr>
              <p:nvPr/>
            </p:nvSpPr>
            <p:spPr bwMode="auto">
              <a:xfrm>
                <a:off x="954" y="3465"/>
                <a:ext cx="29" cy="36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62" name="Oval 98"/>
              <p:cNvSpPr>
                <a:spLocks noChangeArrowheads="1"/>
              </p:cNvSpPr>
              <p:nvPr/>
            </p:nvSpPr>
            <p:spPr bwMode="auto">
              <a:xfrm>
                <a:off x="853" y="3466"/>
                <a:ext cx="29" cy="37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63" name="Oval 99"/>
              <p:cNvSpPr>
                <a:spLocks noChangeArrowheads="1"/>
              </p:cNvSpPr>
              <p:nvPr/>
            </p:nvSpPr>
            <p:spPr bwMode="auto">
              <a:xfrm>
                <a:off x="954" y="3465"/>
                <a:ext cx="29" cy="36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64" name="Oval 100"/>
              <p:cNvSpPr>
                <a:spLocks noChangeArrowheads="1"/>
              </p:cNvSpPr>
              <p:nvPr/>
            </p:nvSpPr>
            <p:spPr bwMode="auto">
              <a:xfrm>
                <a:off x="853" y="3466"/>
                <a:ext cx="29" cy="37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pic>
          <p:nvPicPr>
            <p:cNvPr id="22" name="Picture 3" descr="F:\Works\テンプレートファイル\画像\charactor\yellow1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44008" y="1628800"/>
              <a:ext cx="144016" cy="266662"/>
            </a:xfrm>
            <a:prstGeom prst="rect">
              <a:avLst/>
            </a:prstGeom>
            <a:noFill/>
          </p:spPr>
        </p:pic>
        <p:pic>
          <p:nvPicPr>
            <p:cNvPr id="23" name="Picture 2" descr="F:\Works\テンプレートファイル\画像\charactor\blue1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76567" y="1622943"/>
              <a:ext cx="144017" cy="267459"/>
            </a:xfrm>
            <a:prstGeom prst="rect">
              <a:avLst/>
            </a:prstGeom>
            <a:noFill/>
          </p:spPr>
        </p:pic>
        <p:pic>
          <p:nvPicPr>
            <p:cNvPr id="24" name="Picture 2" descr="F:\Works\テンプレートファイル\画像\charactor\blue1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3009426" y="1796962"/>
              <a:ext cx="135632" cy="267459"/>
            </a:xfrm>
            <a:prstGeom prst="rect">
              <a:avLst/>
            </a:prstGeom>
            <a:noFill/>
          </p:spPr>
        </p:pic>
        <p:grpSp>
          <p:nvGrpSpPr>
            <p:cNvPr id="25" name="グループ化 151"/>
            <p:cNvGrpSpPr/>
            <p:nvPr/>
          </p:nvGrpSpPr>
          <p:grpSpPr>
            <a:xfrm>
              <a:off x="3491894" y="1268766"/>
              <a:ext cx="360042" cy="360040"/>
              <a:chOff x="3059832" y="3861048"/>
              <a:chExt cx="432049" cy="432049"/>
            </a:xfrm>
          </p:grpSpPr>
          <p:cxnSp>
            <p:nvCxnSpPr>
              <p:cNvPr id="36" name="直線コネクタ 35"/>
              <p:cNvCxnSpPr/>
              <p:nvPr/>
            </p:nvCxnSpPr>
            <p:spPr bwMode="auto">
              <a:xfrm rot="5400000" flipH="1" flipV="1">
                <a:off x="3018370" y="4054203"/>
                <a:ext cx="398814" cy="78972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直線コネクタ 36"/>
              <p:cNvCxnSpPr/>
              <p:nvPr/>
            </p:nvCxnSpPr>
            <p:spPr bwMode="auto">
              <a:xfrm rot="16200000" flipV="1">
                <a:off x="3107213" y="4044332"/>
                <a:ext cx="398814" cy="98715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直線コネクタ 37"/>
              <p:cNvCxnSpPr/>
              <p:nvPr/>
            </p:nvCxnSpPr>
            <p:spPr bwMode="auto">
              <a:xfrm rot="16200000" flipV="1">
                <a:off x="3243771" y="4020969"/>
                <a:ext cx="66469" cy="78972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直線コネクタ 38"/>
              <p:cNvCxnSpPr/>
              <p:nvPr/>
            </p:nvCxnSpPr>
            <p:spPr bwMode="auto">
              <a:xfrm rot="5400000" flipH="1" flipV="1">
                <a:off x="3222879" y="4022118"/>
                <a:ext cx="66469" cy="76674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" name="直線コネクタ 39"/>
              <p:cNvCxnSpPr/>
              <p:nvPr/>
            </p:nvCxnSpPr>
            <p:spPr bwMode="auto">
              <a:xfrm rot="5400000" flipH="1" flipV="1">
                <a:off x="3206261" y="4068844"/>
                <a:ext cx="99703" cy="11616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1" name="直線コネクタ 40"/>
              <p:cNvCxnSpPr/>
              <p:nvPr/>
            </p:nvCxnSpPr>
            <p:spPr bwMode="auto">
              <a:xfrm rot="10800000">
                <a:off x="3217777" y="4093689"/>
                <a:ext cx="118458" cy="83086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" name="直線コネクタ 41"/>
              <p:cNvCxnSpPr/>
              <p:nvPr/>
            </p:nvCxnSpPr>
            <p:spPr bwMode="auto">
              <a:xfrm>
                <a:off x="3198033" y="4176775"/>
                <a:ext cx="138201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3" name="稲妻 42"/>
              <p:cNvSpPr/>
              <p:nvPr/>
            </p:nvSpPr>
            <p:spPr bwMode="auto">
              <a:xfrm>
                <a:off x="3059832" y="3861048"/>
                <a:ext cx="177688" cy="111159"/>
              </a:xfrm>
              <a:prstGeom prst="lightningBolt">
                <a:avLst/>
              </a:prstGeom>
              <a:solidFill>
                <a:srgbClr val="FFFF00"/>
              </a:solidFill>
              <a:ln w="63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4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44" name="稲妻 43"/>
              <p:cNvSpPr/>
              <p:nvPr/>
            </p:nvSpPr>
            <p:spPr bwMode="auto">
              <a:xfrm flipH="1">
                <a:off x="3316492" y="3877665"/>
                <a:ext cx="175389" cy="111159"/>
              </a:xfrm>
              <a:prstGeom prst="lightningBolt">
                <a:avLst/>
              </a:prstGeom>
              <a:solidFill>
                <a:srgbClr val="FFFF00"/>
              </a:solidFill>
              <a:ln w="63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4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grpSp>
          <p:nvGrpSpPr>
            <p:cNvPr id="26" name="グループ化 152"/>
            <p:cNvGrpSpPr/>
            <p:nvPr/>
          </p:nvGrpSpPr>
          <p:grpSpPr>
            <a:xfrm>
              <a:off x="4932054" y="1556798"/>
              <a:ext cx="360042" cy="360040"/>
              <a:chOff x="3059832" y="3861048"/>
              <a:chExt cx="432049" cy="432049"/>
            </a:xfrm>
          </p:grpSpPr>
          <p:cxnSp>
            <p:nvCxnSpPr>
              <p:cNvPr id="27" name="直線コネクタ 26"/>
              <p:cNvCxnSpPr/>
              <p:nvPr/>
            </p:nvCxnSpPr>
            <p:spPr bwMode="auto">
              <a:xfrm rot="5400000" flipH="1" flipV="1">
                <a:off x="3018370" y="4054203"/>
                <a:ext cx="398814" cy="78972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直線コネクタ 27"/>
              <p:cNvCxnSpPr/>
              <p:nvPr/>
            </p:nvCxnSpPr>
            <p:spPr bwMode="auto">
              <a:xfrm rot="16200000" flipV="1">
                <a:off x="3107213" y="4044332"/>
                <a:ext cx="398814" cy="98715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直線コネクタ 28"/>
              <p:cNvCxnSpPr/>
              <p:nvPr/>
            </p:nvCxnSpPr>
            <p:spPr bwMode="auto">
              <a:xfrm rot="16200000" flipV="1">
                <a:off x="3243771" y="4020969"/>
                <a:ext cx="66469" cy="78972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直線コネクタ 29"/>
              <p:cNvCxnSpPr/>
              <p:nvPr/>
            </p:nvCxnSpPr>
            <p:spPr bwMode="auto">
              <a:xfrm rot="5400000" flipH="1" flipV="1">
                <a:off x="3222879" y="4022118"/>
                <a:ext cx="66469" cy="76674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直線コネクタ 30"/>
              <p:cNvCxnSpPr/>
              <p:nvPr/>
            </p:nvCxnSpPr>
            <p:spPr bwMode="auto">
              <a:xfrm rot="5400000" flipH="1" flipV="1">
                <a:off x="3206261" y="4068844"/>
                <a:ext cx="99703" cy="11616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" name="直線コネクタ 31"/>
              <p:cNvCxnSpPr/>
              <p:nvPr/>
            </p:nvCxnSpPr>
            <p:spPr bwMode="auto">
              <a:xfrm rot="10800000">
                <a:off x="3217777" y="4093689"/>
                <a:ext cx="118458" cy="83086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" name="直線コネクタ 32"/>
              <p:cNvCxnSpPr/>
              <p:nvPr/>
            </p:nvCxnSpPr>
            <p:spPr bwMode="auto">
              <a:xfrm>
                <a:off x="3198033" y="4176775"/>
                <a:ext cx="138201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4" name="稲妻 33"/>
              <p:cNvSpPr/>
              <p:nvPr/>
            </p:nvSpPr>
            <p:spPr bwMode="auto">
              <a:xfrm>
                <a:off x="3059832" y="3861048"/>
                <a:ext cx="177688" cy="111159"/>
              </a:xfrm>
              <a:prstGeom prst="lightningBolt">
                <a:avLst/>
              </a:prstGeom>
              <a:solidFill>
                <a:srgbClr val="FFFF00"/>
              </a:solidFill>
              <a:ln w="63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4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35" name="稲妻 34"/>
              <p:cNvSpPr/>
              <p:nvPr/>
            </p:nvSpPr>
            <p:spPr bwMode="auto">
              <a:xfrm flipH="1">
                <a:off x="3316492" y="3877665"/>
                <a:ext cx="175389" cy="111159"/>
              </a:xfrm>
              <a:prstGeom prst="lightningBolt">
                <a:avLst/>
              </a:prstGeom>
              <a:solidFill>
                <a:srgbClr val="FFFF00"/>
              </a:solidFill>
              <a:ln w="63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4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</p:grpSp>
      <p:grpSp>
        <p:nvGrpSpPr>
          <p:cNvPr id="125" name="グループ化 167"/>
          <p:cNvGrpSpPr/>
          <p:nvPr/>
        </p:nvGrpSpPr>
        <p:grpSpPr>
          <a:xfrm>
            <a:off x="1259632" y="2670900"/>
            <a:ext cx="3168352" cy="627067"/>
            <a:chOff x="1259632" y="1268764"/>
            <a:chExt cx="4968552" cy="864092"/>
          </a:xfrm>
        </p:grpSpPr>
        <p:sp>
          <p:nvSpPr>
            <p:cNvPr id="126" name="平行四辺形 125"/>
            <p:cNvSpPr/>
            <p:nvPr/>
          </p:nvSpPr>
          <p:spPr bwMode="auto">
            <a:xfrm>
              <a:off x="1259632" y="1484784"/>
              <a:ext cx="4968552" cy="648072"/>
            </a:xfrm>
            <a:prstGeom prst="parallelogram">
              <a:avLst>
                <a:gd name="adj" fmla="val 163408"/>
              </a:avLst>
            </a:prstGeom>
            <a:solidFill>
              <a:schemeClr val="bg1">
                <a:lumMod val="6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4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127" name="フリーフォーム 126"/>
            <p:cNvSpPr/>
            <p:nvPr/>
          </p:nvSpPr>
          <p:spPr bwMode="auto">
            <a:xfrm flipH="1">
              <a:off x="2411760" y="1484784"/>
              <a:ext cx="812080" cy="648072"/>
            </a:xfrm>
            <a:custGeom>
              <a:avLst/>
              <a:gdLst>
                <a:gd name="connsiteX0" fmla="*/ 0 w 700088"/>
                <a:gd name="connsiteY0" fmla="*/ 0 h 661987"/>
                <a:gd name="connsiteX1" fmla="*/ 166688 w 700088"/>
                <a:gd name="connsiteY1" fmla="*/ 0 h 661987"/>
                <a:gd name="connsiteX2" fmla="*/ 204788 w 700088"/>
                <a:gd name="connsiteY2" fmla="*/ 95250 h 661987"/>
                <a:gd name="connsiteX3" fmla="*/ 252413 w 700088"/>
                <a:gd name="connsiteY3" fmla="*/ 209550 h 661987"/>
                <a:gd name="connsiteX4" fmla="*/ 481013 w 700088"/>
                <a:gd name="connsiteY4" fmla="*/ 509587 h 661987"/>
                <a:gd name="connsiteX5" fmla="*/ 700088 w 700088"/>
                <a:gd name="connsiteY5" fmla="*/ 661987 h 661987"/>
                <a:gd name="connsiteX6" fmla="*/ 257175 w 700088"/>
                <a:gd name="connsiteY6" fmla="*/ 647700 h 661987"/>
                <a:gd name="connsiteX7" fmla="*/ 204788 w 700088"/>
                <a:gd name="connsiteY7" fmla="*/ 481012 h 661987"/>
                <a:gd name="connsiteX8" fmla="*/ 190500 w 700088"/>
                <a:gd name="connsiteY8" fmla="*/ 376237 h 661987"/>
                <a:gd name="connsiteX9" fmla="*/ 166688 w 700088"/>
                <a:gd name="connsiteY9" fmla="*/ 223837 h 661987"/>
                <a:gd name="connsiteX10" fmla="*/ 138113 w 700088"/>
                <a:gd name="connsiteY10" fmla="*/ 57150 h 661987"/>
                <a:gd name="connsiteX11" fmla="*/ 128588 w 700088"/>
                <a:gd name="connsiteY11" fmla="*/ 14287 h 661987"/>
                <a:gd name="connsiteX12" fmla="*/ 161925 w 700088"/>
                <a:gd name="connsiteY12" fmla="*/ 0 h 661987"/>
                <a:gd name="connsiteX13" fmla="*/ 161925 w 700088"/>
                <a:gd name="connsiteY13" fmla="*/ 0 h 661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00088" h="661987">
                  <a:moveTo>
                    <a:pt x="0" y="0"/>
                  </a:moveTo>
                  <a:lnTo>
                    <a:pt x="166688" y="0"/>
                  </a:lnTo>
                  <a:lnTo>
                    <a:pt x="204788" y="95250"/>
                  </a:lnTo>
                  <a:lnTo>
                    <a:pt x="252413" y="209550"/>
                  </a:lnTo>
                  <a:lnTo>
                    <a:pt x="481013" y="509587"/>
                  </a:lnTo>
                  <a:lnTo>
                    <a:pt x="700088" y="661987"/>
                  </a:lnTo>
                  <a:lnTo>
                    <a:pt x="257175" y="647700"/>
                  </a:lnTo>
                  <a:lnTo>
                    <a:pt x="204788" y="481012"/>
                  </a:lnTo>
                  <a:lnTo>
                    <a:pt x="190500" y="376237"/>
                  </a:lnTo>
                  <a:lnTo>
                    <a:pt x="166688" y="223837"/>
                  </a:lnTo>
                  <a:lnTo>
                    <a:pt x="138113" y="57150"/>
                  </a:lnTo>
                  <a:lnTo>
                    <a:pt x="128588" y="14287"/>
                  </a:lnTo>
                  <a:lnTo>
                    <a:pt x="161925" y="0"/>
                  </a:lnTo>
                  <a:lnTo>
                    <a:pt x="161925" y="0"/>
                  </a:lnTo>
                </a:path>
              </a:pathLst>
            </a:custGeom>
            <a:solidFill>
              <a:srgbClr val="CCEC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4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grpSp>
          <p:nvGrpSpPr>
            <p:cNvPr id="128" name="グループ化 11"/>
            <p:cNvGrpSpPr/>
            <p:nvPr/>
          </p:nvGrpSpPr>
          <p:grpSpPr>
            <a:xfrm>
              <a:off x="3995936" y="1484775"/>
              <a:ext cx="288032" cy="215453"/>
              <a:chOff x="4786314" y="3143248"/>
              <a:chExt cx="500066" cy="357190"/>
            </a:xfrm>
          </p:grpSpPr>
          <p:sp>
            <p:nvSpPr>
              <p:cNvPr id="236" name="正方形/長方形 235"/>
              <p:cNvSpPr/>
              <p:nvPr/>
            </p:nvSpPr>
            <p:spPr>
              <a:xfrm>
                <a:off x="4857752" y="3286124"/>
                <a:ext cx="357190" cy="214314"/>
              </a:xfrm>
              <a:prstGeom prst="rect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37" name="二等辺三角形 236"/>
              <p:cNvSpPr/>
              <p:nvPr/>
            </p:nvSpPr>
            <p:spPr>
              <a:xfrm>
                <a:off x="4786314" y="3143248"/>
                <a:ext cx="500066" cy="142876"/>
              </a:xfrm>
              <a:prstGeom prst="triangl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38" name="正方形/長方形 237"/>
              <p:cNvSpPr/>
              <p:nvPr/>
            </p:nvSpPr>
            <p:spPr>
              <a:xfrm>
                <a:off x="4929190" y="3357562"/>
                <a:ext cx="71438" cy="142876"/>
              </a:xfrm>
              <a:prstGeom prst="rect">
                <a:avLst/>
              </a:prstGeom>
              <a:solidFill>
                <a:srgbClr val="EEECE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39" name="正方形/長方形 238"/>
              <p:cNvSpPr/>
              <p:nvPr/>
            </p:nvSpPr>
            <p:spPr>
              <a:xfrm>
                <a:off x="5072066" y="3357562"/>
                <a:ext cx="71438" cy="71438"/>
              </a:xfrm>
              <a:prstGeom prst="rect">
                <a:avLst/>
              </a:prstGeom>
              <a:solidFill>
                <a:srgbClr val="4F81BD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sp>
          <p:nvSpPr>
            <p:cNvPr id="129" name="フリーフォーム 128"/>
            <p:cNvSpPr/>
            <p:nvPr/>
          </p:nvSpPr>
          <p:spPr bwMode="auto">
            <a:xfrm>
              <a:off x="2339752" y="1626604"/>
              <a:ext cx="2918048" cy="371897"/>
            </a:xfrm>
            <a:custGeom>
              <a:avLst/>
              <a:gdLst>
                <a:gd name="connsiteX0" fmla="*/ 0 w 2520950"/>
                <a:gd name="connsiteY0" fmla="*/ 482600 h 482600"/>
                <a:gd name="connsiteX1" fmla="*/ 349250 w 2520950"/>
                <a:gd name="connsiteY1" fmla="*/ 330200 h 482600"/>
                <a:gd name="connsiteX2" fmla="*/ 577850 w 2520950"/>
                <a:gd name="connsiteY2" fmla="*/ 381000 h 482600"/>
                <a:gd name="connsiteX3" fmla="*/ 876300 w 2520950"/>
                <a:gd name="connsiteY3" fmla="*/ 260350 h 482600"/>
                <a:gd name="connsiteX4" fmla="*/ 1835150 w 2520950"/>
                <a:gd name="connsiteY4" fmla="*/ 234950 h 482600"/>
                <a:gd name="connsiteX5" fmla="*/ 2520950 w 2520950"/>
                <a:gd name="connsiteY5" fmla="*/ 0 h 48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950" h="482600">
                  <a:moveTo>
                    <a:pt x="0" y="482600"/>
                  </a:moveTo>
                  <a:cubicBezTo>
                    <a:pt x="126471" y="414866"/>
                    <a:pt x="252942" y="347133"/>
                    <a:pt x="349250" y="330200"/>
                  </a:cubicBezTo>
                  <a:cubicBezTo>
                    <a:pt x="445558" y="313267"/>
                    <a:pt x="490008" y="392642"/>
                    <a:pt x="577850" y="381000"/>
                  </a:cubicBezTo>
                  <a:cubicBezTo>
                    <a:pt x="665692" y="369358"/>
                    <a:pt x="666750" y="284692"/>
                    <a:pt x="876300" y="260350"/>
                  </a:cubicBezTo>
                  <a:cubicBezTo>
                    <a:pt x="1085850" y="236008"/>
                    <a:pt x="1561042" y="278342"/>
                    <a:pt x="1835150" y="234950"/>
                  </a:cubicBezTo>
                  <a:cubicBezTo>
                    <a:pt x="2109258" y="191558"/>
                    <a:pt x="2315104" y="95779"/>
                    <a:pt x="2520950" y="0"/>
                  </a:cubicBezTo>
                </a:path>
              </a:pathLst>
            </a:custGeom>
            <a:noFill/>
            <a:ln w="5715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4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grpSp>
          <p:nvGrpSpPr>
            <p:cNvPr id="130" name="グループ化 131"/>
            <p:cNvGrpSpPr/>
            <p:nvPr/>
          </p:nvGrpSpPr>
          <p:grpSpPr>
            <a:xfrm>
              <a:off x="3635896" y="1700799"/>
              <a:ext cx="288032" cy="215453"/>
              <a:chOff x="4786314" y="3143248"/>
              <a:chExt cx="500066" cy="357190"/>
            </a:xfrm>
          </p:grpSpPr>
          <p:sp>
            <p:nvSpPr>
              <p:cNvPr id="232" name="正方形/長方形 231"/>
              <p:cNvSpPr/>
              <p:nvPr/>
            </p:nvSpPr>
            <p:spPr>
              <a:xfrm>
                <a:off x="4857752" y="3286124"/>
                <a:ext cx="357190" cy="214314"/>
              </a:xfrm>
              <a:prstGeom prst="rect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33" name="二等辺三角形 232"/>
              <p:cNvSpPr/>
              <p:nvPr/>
            </p:nvSpPr>
            <p:spPr>
              <a:xfrm>
                <a:off x="4786314" y="3143248"/>
                <a:ext cx="500066" cy="142876"/>
              </a:xfrm>
              <a:prstGeom prst="triangl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34" name="正方形/長方形 233"/>
              <p:cNvSpPr/>
              <p:nvPr/>
            </p:nvSpPr>
            <p:spPr>
              <a:xfrm>
                <a:off x="4929190" y="3357562"/>
                <a:ext cx="71438" cy="142876"/>
              </a:xfrm>
              <a:prstGeom prst="rect">
                <a:avLst/>
              </a:prstGeom>
              <a:solidFill>
                <a:srgbClr val="EEECE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35" name="正方形/長方形 234"/>
              <p:cNvSpPr/>
              <p:nvPr/>
            </p:nvSpPr>
            <p:spPr>
              <a:xfrm>
                <a:off x="5072066" y="3357562"/>
                <a:ext cx="71438" cy="71438"/>
              </a:xfrm>
              <a:prstGeom prst="rect">
                <a:avLst/>
              </a:prstGeom>
              <a:solidFill>
                <a:srgbClr val="4F81BD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sp>
          <p:nvSpPr>
            <p:cNvPr id="131" name="フリーフォーム 130"/>
            <p:cNvSpPr/>
            <p:nvPr/>
          </p:nvSpPr>
          <p:spPr bwMode="auto">
            <a:xfrm>
              <a:off x="3495480" y="1650663"/>
              <a:ext cx="210009" cy="371897"/>
            </a:xfrm>
            <a:custGeom>
              <a:avLst/>
              <a:gdLst>
                <a:gd name="connsiteX0" fmla="*/ 3175 w 784225"/>
                <a:gd name="connsiteY0" fmla="*/ 0 h 635000"/>
                <a:gd name="connsiteX1" fmla="*/ 47625 w 784225"/>
                <a:gd name="connsiteY1" fmla="*/ 184150 h 635000"/>
                <a:gd name="connsiteX2" fmla="*/ 288925 w 784225"/>
                <a:gd name="connsiteY2" fmla="*/ 450850 h 635000"/>
                <a:gd name="connsiteX3" fmla="*/ 619125 w 784225"/>
                <a:gd name="connsiteY3" fmla="*/ 565150 h 635000"/>
                <a:gd name="connsiteX4" fmla="*/ 784225 w 784225"/>
                <a:gd name="connsiteY4" fmla="*/ 635000 h 6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225" h="635000">
                  <a:moveTo>
                    <a:pt x="3175" y="0"/>
                  </a:moveTo>
                  <a:cubicBezTo>
                    <a:pt x="1587" y="54504"/>
                    <a:pt x="0" y="109008"/>
                    <a:pt x="47625" y="184150"/>
                  </a:cubicBezTo>
                  <a:cubicBezTo>
                    <a:pt x="95250" y="259292"/>
                    <a:pt x="193675" y="387350"/>
                    <a:pt x="288925" y="450850"/>
                  </a:cubicBezTo>
                  <a:cubicBezTo>
                    <a:pt x="384175" y="514350"/>
                    <a:pt x="536575" y="534458"/>
                    <a:pt x="619125" y="565150"/>
                  </a:cubicBezTo>
                  <a:cubicBezTo>
                    <a:pt x="701675" y="595842"/>
                    <a:pt x="742950" y="615421"/>
                    <a:pt x="784225" y="635000"/>
                  </a:cubicBezTo>
                </a:path>
              </a:pathLst>
            </a:custGeom>
            <a:noFill/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4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132" name="フリーフォーム 56"/>
            <p:cNvSpPr/>
            <p:nvPr/>
          </p:nvSpPr>
          <p:spPr bwMode="auto">
            <a:xfrm>
              <a:off x="2224805" y="1592052"/>
              <a:ext cx="249387" cy="371897"/>
            </a:xfrm>
            <a:custGeom>
              <a:avLst/>
              <a:gdLst>
                <a:gd name="connsiteX0" fmla="*/ 0 w 647700"/>
                <a:gd name="connsiteY0" fmla="*/ 19050 h 254000"/>
                <a:gd name="connsiteX1" fmla="*/ 222250 w 647700"/>
                <a:gd name="connsiteY1" fmla="*/ 25400 h 254000"/>
                <a:gd name="connsiteX2" fmla="*/ 514350 w 647700"/>
                <a:gd name="connsiteY2" fmla="*/ 171450 h 254000"/>
                <a:gd name="connsiteX3" fmla="*/ 647700 w 647700"/>
                <a:gd name="connsiteY3" fmla="*/ 25400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7700" h="254000">
                  <a:moveTo>
                    <a:pt x="0" y="19050"/>
                  </a:moveTo>
                  <a:cubicBezTo>
                    <a:pt x="68262" y="9525"/>
                    <a:pt x="136525" y="0"/>
                    <a:pt x="222250" y="25400"/>
                  </a:cubicBezTo>
                  <a:cubicBezTo>
                    <a:pt x="307975" y="50800"/>
                    <a:pt x="443442" y="133350"/>
                    <a:pt x="514350" y="171450"/>
                  </a:cubicBezTo>
                  <a:cubicBezTo>
                    <a:pt x="585258" y="209550"/>
                    <a:pt x="616479" y="231775"/>
                    <a:pt x="647700" y="254000"/>
                  </a:cubicBezTo>
                </a:path>
              </a:pathLst>
            </a:custGeom>
            <a:noFill/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400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grpSp>
          <p:nvGrpSpPr>
            <p:cNvPr id="133" name="グループ化 57"/>
            <p:cNvGrpSpPr/>
            <p:nvPr/>
          </p:nvGrpSpPr>
          <p:grpSpPr>
            <a:xfrm>
              <a:off x="4148336" y="1701369"/>
              <a:ext cx="288032" cy="215453"/>
              <a:chOff x="4786314" y="3143248"/>
              <a:chExt cx="500066" cy="357190"/>
            </a:xfrm>
          </p:grpSpPr>
          <p:sp>
            <p:nvSpPr>
              <p:cNvPr id="228" name="正方形/長方形 227"/>
              <p:cNvSpPr/>
              <p:nvPr/>
            </p:nvSpPr>
            <p:spPr>
              <a:xfrm>
                <a:off x="4857752" y="3286124"/>
                <a:ext cx="357190" cy="214314"/>
              </a:xfrm>
              <a:prstGeom prst="rect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29" name="二等辺三角形 228"/>
              <p:cNvSpPr/>
              <p:nvPr/>
            </p:nvSpPr>
            <p:spPr>
              <a:xfrm>
                <a:off x="4786314" y="3143248"/>
                <a:ext cx="500066" cy="142876"/>
              </a:xfrm>
              <a:prstGeom prst="triangl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30" name="正方形/長方形 229"/>
              <p:cNvSpPr/>
              <p:nvPr/>
            </p:nvSpPr>
            <p:spPr>
              <a:xfrm>
                <a:off x="4929190" y="3357562"/>
                <a:ext cx="71438" cy="142876"/>
              </a:xfrm>
              <a:prstGeom prst="rect">
                <a:avLst/>
              </a:prstGeom>
              <a:solidFill>
                <a:srgbClr val="EEECE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31" name="正方形/長方形 230"/>
              <p:cNvSpPr/>
              <p:nvPr/>
            </p:nvSpPr>
            <p:spPr>
              <a:xfrm>
                <a:off x="5072066" y="3357562"/>
                <a:ext cx="71438" cy="71438"/>
              </a:xfrm>
              <a:prstGeom prst="rect">
                <a:avLst/>
              </a:prstGeom>
              <a:solidFill>
                <a:srgbClr val="4F81BD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grpSp>
          <p:nvGrpSpPr>
            <p:cNvPr id="134" name="グループ化 62"/>
            <p:cNvGrpSpPr/>
            <p:nvPr/>
          </p:nvGrpSpPr>
          <p:grpSpPr>
            <a:xfrm>
              <a:off x="4427984" y="1844815"/>
              <a:ext cx="288032" cy="215453"/>
              <a:chOff x="4786314" y="3143248"/>
              <a:chExt cx="500066" cy="357190"/>
            </a:xfrm>
          </p:grpSpPr>
          <p:sp>
            <p:nvSpPr>
              <p:cNvPr id="224" name="正方形/長方形 223"/>
              <p:cNvSpPr/>
              <p:nvPr/>
            </p:nvSpPr>
            <p:spPr>
              <a:xfrm>
                <a:off x="4857752" y="3286124"/>
                <a:ext cx="357190" cy="214314"/>
              </a:xfrm>
              <a:prstGeom prst="rect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25" name="二等辺三角形 224"/>
              <p:cNvSpPr/>
              <p:nvPr/>
            </p:nvSpPr>
            <p:spPr>
              <a:xfrm>
                <a:off x="4786314" y="3143248"/>
                <a:ext cx="500066" cy="142876"/>
              </a:xfrm>
              <a:prstGeom prst="triangl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26" name="正方形/長方形 225"/>
              <p:cNvSpPr/>
              <p:nvPr/>
            </p:nvSpPr>
            <p:spPr>
              <a:xfrm>
                <a:off x="4929190" y="3357562"/>
                <a:ext cx="71438" cy="142876"/>
              </a:xfrm>
              <a:prstGeom prst="rect">
                <a:avLst/>
              </a:prstGeom>
              <a:solidFill>
                <a:srgbClr val="EEECE1">
                  <a:lumMod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27" name="正方形/長方形 226"/>
              <p:cNvSpPr/>
              <p:nvPr/>
            </p:nvSpPr>
            <p:spPr>
              <a:xfrm>
                <a:off x="5072066" y="3357562"/>
                <a:ext cx="71438" cy="71438"/>
              </a:xfrm>
              <a:prstGeom prst="rect">
                <a:avLst/>
              </a:prstGeom>
              <a:solidFill>
                <a:srgbClr val="4F81BD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sz="1200" kern="0">
                  <a:solidFill>
                    <a:sysClr val="window" lastClr="FFFFFF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grpSp>
          <p:nvGrpSpPr>
            <p:cNvPr id="135" name="Group 68"/>
            <p:cNvGrpSpPr>
              <a:grpSpLocks/>
            </p:cNvGrpSpPr>
            <p:nvPr/>
          </p:nvGrpSpPr>
          <p:grpSpPr bwMode="auto">
            <a:xfrm>
              <a:off x="3203846" y="1628800"/>
              <a:ext cx="291300" cy="214314"/>
              <a:chOff x="822" y="3360"/>
              <a:chExt cx="210" cy="143"/>
            </a:xfrm>
          </p:grpSpPr>
          <p:grpSp>
            <p:nvGrpSpPr>
              <p:cNvPr id="192" name="Group 69"/>
              <p:cNvGrpSpPr>
                <a:grpSpLocks/>
              </p:cNvGrpSpPr>
              <p:nvPr/>
            </p:nvGrpSpPr>
            <p:grpSpPr bwMode="auto">
              <a:xfrm>
                <a:off x="822" y="3360"/>
                <a:ext cx="206" cy="143"/>
                <a:chOff x="505" y="2236"/>
                <a:chExt cx="148" cy="94"/>
              </a:xfrm>
            </p:grpSpPr>
            <p:sp>
              <p:nvSpPr>
                <p:cNvPr id="214" name="Freeform 70"/>
                <p:cNvSpPr>
                  <a:spLocks/>
                </p:cNvSpPr>
                <p:nvPr/>
              </p:nvSpPr>
              <p:spPr bwMode="auto">
                <a:xfrm>
                  <a:off x="505" y="2236"/>
                  <a:ext cx="148" cy="93"/>
                </a:xfrm>
                <a:custGeom>
                  <a:avLst/>
                  <a:gdLst>
                    <a:gd name="T0" fmla="*/ 132 w 148"/>
                    <a:gd name="T1" fmla="*/ 92 h 93"/>
                    <a:gd name="T2" fmla="*/ 24 w 148"/>
                    <a:gd name="T3" fmla="*/ 93 h 93"/>
                    <a:gd name="T4" fmla="*/ 10 w 148"/>
                    <a:gd name="T5" fmla="*/ 87 h 93"/>
                    <a:gd name="T6" fmla="*/ 1 w 148"/>
                    <a:gd name="T7" fmla="*/ 77 h 93"/>
                    <a:gd name="T8" fmla="*/ 0 w 148"/>
                    <a:gd name="T9" fmla="*/ 52 h 93"/>
                    <a:gd name="T10" fmla="*/ 8 w 148"/>
                    <a:gd name="T11" fmla="*/ 31 h 93"/>
                    <a:gd name="T12" fmla="*/ 32 w 148"/>
                    <a:gd name="T13" fmla="*/ 12 h 93"/>
                    <a:gd name="T14" fmla="*/ 60 w 148"/>
                    <a:gd name="T15" fmla="*/ 1 h 93"/>
                    <a:gd name="T16" fmla="*/ 85 w 148"/>
                    <a:gd name="T17" fmla="*/ 0 h 93"/>
                    <a:gd name="T18" fmla="*/ 101 w 148"/>
                    <a:gd name="T19" fmla="*/ 6 h 93"/>
                    <a:gd name="T20" fmla="*/ 116 w 148"/>
                    <a:gd name="T21" fmla="*/ 13 h 93"/>
                    <a:gd name="T22" fmla="*/ 127 w 148"/>
                    <a:gd name="T23" fmla="*/ 23 h 93"/>
                    <a:gd name="T24" fmla="*/ 136 w 148"/>
                    <a:gd name="T25" fmla="*/ 32 h 93"/>
                    <a:gd name="T26" fmla="*/ 143 w 148"/>
                    <a:gd name="T27" fmla="*/ 43 h 93"/>
                    <a:gd name="T28" fmla="*/ 148 w 148"/>
                    <a:gd name="T29" fmla="*/ 61 h 93"/>
                    <a:gd name="T30" fmla="*/ 145 w 148"/>
                    <a:gd name="T31" fmla="*/ 82 h 93"/>
                    <a:gd name="T32" fmla="*/ 132 w 148"/>
                    <a:gd name="T33" fmla="*/ 92 h 93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48"/>
                    <a:gd name="T52" fmla="*/ 0 h 93"/>
                    <a:gd name="T53" fmla="*/ 148 w 148"/>
                    <a:gd name="T54" fmla="*/ 93 h 93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48" h="93">
                      <a:moveTo>
                        <a:pt x="132" y="92"/>
                      </a:moveTo>
                      <a:lnTo>
                        <a:pt x="24" y="93"/>
                      </a:lnTo>
                      <a:lnTo>
                        <a:pt x="10" y="87"/>
                      </a:lnTo>
                      <a:lnTo>
                        <a:pt x="1" y="77"/>
                      </a:lnTo>
                      <a:lnTo>
                        <a:pt x="0" y="52"/>
                      </a:lnTo>
                      <a:lnTo>
                        <a:pt x="8" y="31"/>
                      </a:lnTo>
                      <a:lnTo>
                        <a:pt x="32" y="12"/>
                      </a:lnTo>
                      <a:lnTo>
                        <a:pt x="60" y="1"/>
                      </a:lnTo>
                      <a:lnTo>
                        <a:pt x="85" y="0"/>
                      </a:lnTo>
                      <a:lnTo>
                        <a:pt x="101" y="6"/>
                      </a:lnTo>
                      <a:lnTo>
                        <a:pt x="116" y="13"/>
                      </a:lnTo>
                      <a:lnTo>
                        <a:pt x="127" y="23"/>
                      </a:lnTo>
                      <a:lnTo>
                        <a:pt x="136" y="32"/>
                      </a:lnTo>
                      <a:lnTo>
                        <a:pt x="143" y="43"/>
                      </a:lnTo>
                      <a:lnTo>
                        <a:pt x="148" y="61"/>
                      </a:lnTo>
                      <a:lnTo>
                        <a:pt x="145" y="82"/>
                      </a:lnTo>
                      <a:lnTo>
                        <a:pt x="132" y="9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215" name="Freeform 71"/>
                <p:cNvSpPr>
                  <a:spLocks/>
                </p:cNvSpPr>
                <p:nvPr/>
              </p:nvSpPr>
              <p:spPr bwMode="auto">
                <a:xfrm>
                  <a:off x="594" y="2242"/>
                  <a:ext cx="30" cy="48"/>
                </a:xfrm>
                <a:custGeom>
                  <a:avLst/>
                  <a:gdLst>
                    <a:gd name="T0" fmla="*/ 18 w 30"/>
                    <a:gd name="T1" fmla="*/ 5 h 48"/>
                    <a:gd name="T2" fmla="*/ 30 w 30"/>
                    <a:gd name="T3" fmla="*/ 14 h 48"/>
                    <a:gd name="T4" fmla="*/ 30 w 30"/>
                    <a:gd name="T5" fmla="*/ 33 h 48"/>
                    <a:gd name="T6" fmla="*/ 22 w 30"/>
                    <a:gd name="T7" fmla="*/ 48 h 48"/>
                    <a:gd name="T8" fmla="*/ 0 w 30"/>
                    <a:gd name="T9" fmla="*/ 29 h 48"/>
                    <a:gd name="T10" fmla="*/ 6 w 30"/>
                    <a:gd name="T11" fmla="*/ 15 h 48"/>
                    <a:gd name="T12" fmla="*/ 8 w 30"/>
                    <a:gd name="T13" fmla="*/ 0 h 48"/>
                    <a:gd name="T14" fmla="*/ 18 w 30"/>
                    <a:gd name="T15" fmla="*/ 5 h 4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"/>
                    <a:gd name="T25" fmla="*/ 0 h 48"/>
                    <a:gd name="T26" fmla="*/ 30 w 30"/>
                    <a:gd name="T27" fmla="*/ 48 h 4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" h="48">
                      <a:moveTo>
                        <a:pt x="18" y="5"/>
                      </a:moveTo>
                      <a:lnTo>
                        <a:pt x="30" y="14"/>
                      </a:lnTo>
                      <a:lnTo>
                        <a:pt x="30" y="33"/>
                      </a:lnTo>
                      <a:lnTo>
                        <a:pt x="22" y="48"/>
                      </a:lnTo>
                      <a:lnTo>
                        <a:pt x="0" y="29"/>
                      </a:lnTo>
                      <a:lnTo>
                        <a:pt x="6" y="15"/>
                      </a:lnTo>
                      <a:lnTo>
                        <a:pt x="8" y="0"/>
                      </a:lnTo>
                      <a:lnTo>
                        <a:pt x="18" y="5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216" name="Freeform 72"/>
                <p:cNvSpPr>
                  <a:spLocks/>
                </p:cNvSpPr>
                <p:nvPr/>
              </p:nvSpPr>
              <p:spPr bwMode="auto">
                <a:xfrm>
                  <a:off x="529" y="2245"/>
                  <a:ext cx="20" cy="41"/>
                </a:xfrm>
                <a:custGeom>
                  <a:avLst/>
                  <a:gdLst>
                    <a:gd name="T0" fmla="*/ 20 w 20"/>
                    <a:gd name="T1" fmla="*/ 0 h 41"/>
                    <a:gd name="T2" fmla="*/ 18 w 20"/>
                    <a:gd name="T3" fmla="*/ 14 h 41"/>
                    <a:gd name="T4" fmla="*/ 20 w 20"/>
                    <a:gd name="T5" fmla="*/ 24 h 41"/>
                    <a:gd name="T6" fmla="*/ 8 w 20"/>
                    <a:gd name="T7" fmla="*/ 41 h 41"/>
                    <a:gd name="T8" fmla="*/ 0 w 20"/>
                    <a:gd name="T9" fmla="*/ 23 h 41"/>
                    <a:gd name="T10" fmla="*/ 1 w 20"/>
                    <a:gd name="T11" fmla="*/ 6 h 41"/>
                    <a:gd name="T12" fmla="*/ 20 w 20"/>
                    <a:gd name="T13" fmla="*/ 0 h 4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0"/>
                    <a:gd name="T22" fmla="*/ 0 h 41"/>
                    <a:gd name="T23" fmla="*/ 20 w 20"/>
                    <a:gd name="T24" fmla="*/ 41 h 4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0" h="41">
                      <a:moveTo>
                        <a:pt x="20" y="0"/>
                      </a:moveTo>
                      <a:lnTo>
                        <a:pt x="18" y="14"/>
                      </a:lnTo>
                      <a:lnTo>
                        <a:pt x="20" y="24"/>
                      </a:lnTo>
                      <a:lnTo>
                        <a:pt x="8" y="41"/>
                      </a:lnTo>
                      <a:lnTo>
                        <a:pt x="0" y="23"/>
                      </a:lnTo>
                      <a:lnTo>
                        <a:pt x="1" y="6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217" name="Freeform 73"/>
                <p:cNvSpPr>
                  <a:spLocks/>
                </p:cNvSpPr>
                <p:nvPr/>
              </p:nvSpPr>
              <p:spPr bwMode="auto">
                <a:xfrm>
                  <a:off x="539" y="2271"/>
                  <a:ext cx="71" cy="19"/>
                </a:xfrm>
                <a:custGeom>
                  <a:avLst/>
                  <a:gdLst>
                    <a:gd name="T0" fmla="*/ 49 w 71"/>
                    <a:gd name="T1" fmla="*/ 0 h 19"/>
                    <a:gd name="T2" fmla="*/ 71 w 71"/>
                    <a:gd name="T3" fmla="*/ 19 h 19"/>
                    <a:gd name="T4" fmla="*/ 0 w 71"/>
                    <a:gd name="T5" fmla="*/ 17 h 19"/>
                    <a:gd name="T6" fmla="*/ 13 w 71"/>
                    <a:gd name="T7" fmla="*/ 3 h 19"/>
                    <a:gd name="T8" fmla="*/ 49 w 7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1"/>
                    <a:gd name="T16" fmla="*/ 0 h 19"/>
                    <a:gd name="T17" fmla="*/ 71 w 7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1" h="19">
                      <a:moveTo>
                        <a:pt x="49" y="0"/>
                      </a:moveTo>
                      <a:lnTo>
                        <a:pt x="71" y="19"/>
                      </a:lnTo>
                      <a:lnTo>
                        <a:pt x="0" y="17"/>
                      </a:lnTo>
                      <a:lnTo>
                        <a:pt x="13" y="3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218" name="Freeform 74"/>
                <p:cNvSpPr>
                  <a:spLocks/>
                </p:cNvSpPr>
                <p:nvPr/>
              </p:nvSpPr>
              <p:spPr bwMode="auto">
                <a:xfrm>
                  <a:off x="571" y="2271"/>
                  <a:ext cx="3" cy="18"/>
                </a:xfrm>
                <a:custGeom>
                  <a:avLst/>
                  <a:gdLst>
                    <a:gd name="T0" fmla="*/ 3 w 3"/>
                    <a:gd name="T1" fmla="*/ 0 h 18"/>
                    <a:gd name="T2" fmla="*/ 1 w 3"/>
                    <a:gd name="T3" fmla="*/ 9 h 18"/>
                    <a:gd name="T4" fmla="*/ 0 w 3"/>
                    <a:gd name="T5" fmla="*/ 18 h 18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8"/>
                    <a:gd name="T11" fmla="*/ 3 w 3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8">
                      <a:moveTo>
                        <a:pt x="3" y="0"/>
                      </a:moveTo>
                      <a:lnTo>
                        <a:pt x="1" y="9"/>
                      </a:lnTo>
                      <a:lnTo>
                        <a:pt x="0" y="18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219" name="Freeform 75"/>
                <p:cNvSpPr>
                  <a:spLocks/>
                </p:cNvSpPr>
                <p:nvPr/>
              </p:nvSpPr>
              <p:spPr bwMode="auto">
                <a:xfrm>
                  <a:off x="626" y="2296"/>
                  <a:ext cx="17" cy="14"/>
                </a:xfrm>
                <a:custGeom>
                  <a:avLst/>
                  <a:gdLst>
                    <a:gd name="T0" fmla="*/ 17 w 17"/>
                    <a:gd name="T1" fmla="*/ 7 h 14"/>
                    <a:gd name="T2" fmla="*/ 13 w 17"/>
                    <a:gd name="T3" fmla="*/ 14 h 14"/>
                    <a:gd name="T4" fmla="*/ 0 w 17"/>
                    <a:gd name="T5" fmla="*/ 5 h 14"/>
                    <a:gd name="T6" fmla="*/ 9 w 17"/>
                    <a:gd name="T7" fmla="*/ 0 h 14"/>
                    <a:gd name="T8" fmla="*/ 17 w 17"/>
                    <a:gd name="T9" fmla="*/ 7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14"/>
                    <a:gd name="T17" fmla="*/ 17 w 17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14">
                      <a:moveTo>
                        <a:pt x="17" y="7"/>
                      </a:moveTo>
                      <a:lnTo>
                        <a:pt x="13" y="14"/>
                      </a:lnTo>
                      <a:lnTo>
                        <a:pt x="0" y="5"/>
                      </a:lnTo>
                      <a:lnTo>
                        <a:pt x="9" y="0"/>
                      </a:lnTo>
                      <a:lnTo>
                        <a:pt x="17" y="7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220" name="Freeform 76"/>
                <p:cNvSpPr>
                  <a:spLocks/>
                </p:cNvSpPr>
                <p:nvPr/>
              </p:nvSpPr>
              <p:spPr bwMode="auto">
                <a:xfrm>
                  <a:off x="509" y="2292"/>
                  <a:ext cx="10" cy="16"/>
                </a:xfrm>
                <a:custGeom>
                  <a:avLst/>
                  <a:gdLst>
                    <a:gd name="T0" fmla="*/ 10 w 10"/>
                    <a:gd name="T1" fmla="*/ 5 h 16"/>
                    <a:gd name="T2" fmla="*/ 5 w 10"/>
                    <a:gd name="T3" fmla="*/ 16 h 16"/>
                    <a:gd name="T4" fmla="*/ 0 w 10"/>
                    <a:gd name="T5" fmla="*/ 0 h 16"/>
                    <a:gd name="T6" fmla="*/ 10 w 10"/>
                    <a:gd name="T7" fmla="*/ 5 h 1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0"/>
                    <a:gd name="T13" fmla="*/ 0 h 16"/>
                    <a:gd name="T14" fmla="*/ 10 w 10"/>
                    <a:gd name="T15" fmla="*/ 16 h 1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0" h="16">
                      <a:moveTo>
                        <a:pt x="10" y="5"/>
                      </a:moveTo>
                      <a:lnTo>
                        <a:pt x="5" y="16"/>
                      </a:lnTo>
                      <a:lnTo>
                        <a:pt x="0" y="0"/>
                      </a:lnTo>
                      <a:lnTo>
                        <a:pt x="10" y="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grpSp>
              <p:nvGrpSpPr>
                <p:cNvPr id="221" name="Group 77"/>
                <p:cNvGrpSpPr>
                  <a:grpSpLocks/>
                </p:cNvGrpSpPr>
                <p:nvPr/>
              </p:nvGrpSpPr>
              <p:grpSpPr bwMode="auto">
                <a:xfrm>
                  <a:off x="527" y="2305"/>
                  <a:ext cx="94" cy="25"/>
                  <a:chOff x="527" y="2305"/>
                  <a:chExt cx="94" cy="25"/>
                </a:xfrm>
              </p:grpSpPr>
              <p:sp>
                <p:nvSpPr>
                  <p:cNvPr id="222" name="Oval 78"/>
                  <p:cNvSpPr>
                    <a:spLocks noChangeArrowheads="1"/>
                  </p:cNvSpPr>
                  <p:nvPr/>
                </p:nvSpPr>
                <p:spPr bwMode="auto">
                  <a:xfrm>
                    <a:off x="600" y="2305"/>
                    <a:ext cx="21" cy="2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223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527" y="2306"/>
                    <a:ext cx="21" cy="2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</p:grpSp>
          </p:grpSp>
          <p:sp>
            <p:nvSpPr>
              <p:cNvPr id="193" name="Freeform 80"/>
              <p:cNvSpPr>
                <a:spLocks/>
              </p:cNvSpPr>
              <p:nvPr/>
            </p:nvSpPr>
            <p:spPr bwMode="auto">
              <a:xfrm>
                <a:off x="822" y="3360"/>
                <a:ext cx="206" cy="141"/>
              </a:xfrm>
              <a:custGeom>
                <a:avLst/>
                <a:gdLst>
                  <a:gd name="T0" fmla="*/ 690 w 148"/>
                  <a:gd name="T1" fmla="*/ 735 h 93"/>
                  <a:gd name="T2" fmla="*/ 124 w 148"/>
                  <a:gd name="T3" fmla="*/ 744 h 93"/>
                  <a:gd name="T4" fmla="*/ 50 w 148"/>
                  <a:gd name="T5" fmla="*/ 696 h 93"/>
                  <a:gd name="T6" fmla="*/ 1 w 148"/>
                  <a:gd name="T7" fmla="*/ 616 h 93"/>
                  <a:gd name="T8" fmla="*/ 0 w 148"/>
                  <a:gd name="T9" fmla="*/ 418 h 93"/>
                  <a:gd name="T10" fmla="*/ 40 w 148"/>
                  <a:gd name="T11" fmla="*/ 249 h 93"/>
                  <a:gd name="T12" fmla="*/ 170 w 148"/>
                  <a:gd name="T13" fmla="*/ 94 h 93"/>
                  <a:gd name="T14" fmla="*/ 316 w 148"/>
                  <a:gd name="T15" fmla="*/ 12 h 93"/>
                  <a:gd name="T16" fmla="*/ 441 w 148"/>
                  <a:gd name="T17" fmla="*/ 0 h 93"/>
                  <a:gd name="T18" fmla="*/ 529 w 148"/>
                  <a:gd name="T19" fmla="*/ 49 h 93"/>
                  <a:gd name="T20" fmla="*/ 604 w 148"/>
                  <a:gd name="T21" fmla="*/ 103 h 93"/>
                  <a:gd name="T22" fmla="*/ 663 w 148"/>
                  <a:gd name="T23" fmla="*/ 183 h 93"/>
                  <a:gd name="T24" fmla="*/ 708 w 148"/>
                  <a:gd name="T25" fmla="*/ 258 h 93"/>
                  <a:gd name="T26" fmla="*/ 747 w 148"/>
                  <a:gd name="T27" fmla="*/ 344 h 93"/>
                  <a:gd name="T28" fmla="*/ 773 w 148"/>
                  <a:gd name="T29" fmla="*/ 485 h 93"/>
                  <a:gd name="T30" fmla="*/ 757 w 148"/>
                  <a:gd name="T31" fmla="*/ 655 h 93"/>
                  <a:gd name="T32" fmla="*/ 690 w 148"/>
                  <a:gd name="T33" fmla="*/ 735 h 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48"/>
                  <a:gd name="T52" fmla="*/ 0 h 93"/>
                  <a:gd name="T53" fmla="*/ 148 w 148"/>
                  <a:gd name="T54" fmla="*/ 93 h 9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48" h="93">
                    <a:moveTo>
                      <a:pt x="132" y="92"/>
                    </a:moveTo>
                    <a:lnTo>
                      <a:pt x="24" y="93"/>
                    </a:lnTo>
                    <a:lnTo>
                      <a:pt x="10" y="87"/>
                    </a:lnTo>
                    <a:lnTo>
                      <a:pt x="1" y="77"/>
                    </a:lnTo>
                    <a:lnTo>
                      <a:pt x="0" y="52"/>
                    </a:lnTo>
                    <a:lnTo>
                      <a:pt x="8" y="31"/>
                    </a:lnTo>
                    <a:lnTo>
                      <a:pt x="32" y="12"/>
                    </a:lnTo>
                    <a:lnTo>
                      <a:pt x="60" y="1"/>
                    </a:lnTo>
                    <a:lnTo>
                      <a:pt x="85" y="0"/>
                    </a:lnTo>
                    <a:lnTo>
                      <a:pt x="101" y="6"/>
                    </a:lnTo>
                    <a:lnTo>
                      <a:pt x="116" y="13"/>
                    </a:lnTo>
                    <a:lnTo>
                      <a:pt x="127" y="23"/>
                    </a:lnTo>
                    <a:lnTo>
                      <a:pt x="136" y="32"/>
                    </a:lnTo>
                    <a:lnTo>
                      <a:pt x="143" y="43"/>
                    </a:lnTo>
                    <a:lnTo>
                      <a:pt x="148" y="61"/>
                    </a:lnTo>
                    <a:lnTo>
                      <a:pt x="145" y="82"/>
                    </a:lnTo>
                    <a:lnTo>
                      <a:pt x="132" y="92"/>
                    </a:lnTo>
                    <a:close/>
                  </a:path>
                </a:pathLst>
              </a:custGeom>
              <a:solidFill>
                <a:srgbClr val="99C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94" name="Freeform 81"/>
              <p:cNvSpPr>
                <a:spLocks/>
              </p:cNvSpPr>
              <p:nvPr/>
            </p:nvSpPr>
            <p:spPr bwMode="auto">
              <a:xfrm>
                <a:off x="946" y="3369"/>
                <a:ext cx="42" cy="73"/>
              </a:xfrm>
              <a:custGeom>
                <a:avLst/>
                <a:gdLst>
                  <a:gd name="T0" fmla="*/ 97 w 30"/>
                  <a:gd name="T1" fmla="*/ 41 h 48"/>
                  <a:gd name="T2" fmla="*/ 162 w 30"/>
                  <a:gd name="T3" fmla="*/ 114 h 48"/>
                  <a:gd name="T4" fmla="*/ 162 w 30"/>
                  <a:gd name="T5" fmla="*/ 268 h 48"/>
                  <a:gd name="T6" fmla="*/ 118 w 30"/>
                  <a:gd name="T7" fmla="*/ 391 h 48"/>
                  <a:gd name="T8" fmla="*/ 0 w 30"/>
                  <a:gd name="T9" fmla="*/ 236 h 48"/>
                  <a:gd name="T10" fmla="*/ 29 w 30"/>
                  <a:gd name="T11" fmla="*/ 123 h 48"/>
                  <a:gd name="T12" fmla="*/ 41 w 30"/>
                  <a:gd name="T13" fmla="*/ 0 h 48"/>
                  <a:gd name="T14" fmla="*/ 97 w 30"/>
                  <a:gd name="T15" fmla="*/ 41 h 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"/>
                  <a:gd name="T25" fmla="*/ 0 h 48"/>
                  <a:gd name="T26" fmla="*/ 30 w 30"/>
                  <a:gd name="T27" fmla="*/ 48 h 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" h="48">
                    <a:moveTo>
                      <a:pt x="18" y="5"/>
                    </a:moveTo>
                    <a:lnTo>
                      <a:pt x="30" y="14"/>
                    </a:lnTo>
                    <a:lnTo>
                      <a:pt x="30" y="33"/>
                    </a:lnTo>
                    <a:lnTo>
                      <a:pt x="22" y="48"/>
                    </a:lnTo>
                    <a:lnTo>
                      <a:pt x="0" y="29"/>
                    </a:lnTo>
                    <a:lnTo>
                      <a:pt x="6" y="15"/>
                    </a:lnTo>
                    <a:lnTo>
                      <a:pt x="8" y="0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95" name="Freeform 82"/>
              <p:cNvSpPr>
                <a:spLocks/>
              </p:cNvSpPr>
              <p:nvPr/>
            </p:nvSpPr>
            <p:spPr bwMode="auto">
              <a:xfrm>
                <a:off x="855" y="3374"/>
                <a:ext cx="28" cy="62"/>
              </a:xfrm>
              <a:custGeom>
                <a:avLst/>
                <a:gdLst>
                  <a:gd name="T0" fmla="*/ 108 w 20"/>
                  <a:gd name="T1" fmla="*/ 0 h 41"/>
                  <a:gd name="T2" fmla="*/ 97 w 20"/>
                  <a:gd name="T3" fmla="*/ 110 h 41"/>
                  <a:gd name="T4" fmla="*/ 108 w 20"/>
                  <a:gd name="T5" fmla="*/ 188 h 41"/>
                  <a:gd name="T6" fmla="*/ 41 w 20"/>
                  <a:gd name="T7" fmla="*/ 325 h 41"/>
                  <a:gd name="T8" fmla="*/ 0 w 20"/>
                  <a:gd name="T9" fmla="*/ 183 h 41"/>
                  <a:gd name="T10" fmla="*/ 1 w 20"/>
                  <a:gd name="T11" fmla="*/ 48 h 41"/>
                  <a:gd name="T12" fmla="*/ 108 w 20"/>
                  <a:gd name="T13" fmla="*/ 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41"/>
                  <a:gd name="T23" fmla="*/ 20 w 20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41">
                    <a:moveTo>
                      <a:pt x="20" y="0"/>
                    </a:moveTo>
                    <a:lnTo>
                      <a:pt x="18" y="14"/>
                    </a:lnTo>
                    <a:lnTo>
                      <a:pt x="20" y="24"/>
                    </a:lnTo>
                    <a:lnTo>
                      <a:pt x="8" y="41"/>
                    </a:lnTo>
                    <a:lnTo>
                      <a:pt x="0" y="23"/>
                    </a:lnTo>
                    <a:lnTo>
                      <a:pt x="1" y="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96" name="Freeform 83"/>
              <p:cNvSpPr>
                <a:spLocks/>
              </p:cNvSpPr>
              <p:nvPr/>
            </p:nvSpPr>
            <p:spPr bwMode="auto">
              <a:xfrm>
                <a:off x="869" y="3413"/>
                <a:ext cx="99" cy="29"/>
              </a:xfrm>
              <a:custGeom>
                <a:avLst/>
                <a:gdLst>
                  <a:gd name="T0" fmla="*/ 257 w 71"/>
                  <a:gd name="T1" fmla="*/ 0 h 19"/>
                  <a:gd name="T2" fmla="*/ 374 w 71"/>
                  <a:gd name="T3" fmla="*/ 156 h 19"/>
                  <a:gd name="T4" fmla="*/ 0 w 71"/>
                  <a:gd name="T5" fmla="*/ 142 h 19"/>
                  <a:gd name="T6" fmla="*/ 68 w 71"/>
                  <a:gd name="T7" fmla="*/ 27 h 19"/>
                  <a:gd name="T8" fmla="*/ 257 w 71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9"/>
                  <a:gd name="T17" fmla="*/ 71 w 7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9">
                    <a:moveTo>
                      <a:pt x="49" y="0"/>
                    </a:moveTo>
                    <a:lnTo>
                      <a:pt x="71" y="19"/>
                    </a:lnTo>
                    <a:lnTo>
                      <a:pt x="0" y="17"/>
                    </a:lnTo>
                    <a:lnTo>
                      <a:pt x="13" y="3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97" name="Freeform 84"/>
              <p:cNvSpPr>
                <a:spLocks/>
              </p:cNvSpPr>
              <p:nvPr/>
            </p:nvSpPr>
            <p:spPr bwMode="auto">
              <a:xfrm>
                <a:off x="914" y="3413"/>
                <a:ext cx="4" cy="28"/>
              </a:xfrm>
              <a:custGeom>
                <a:avLst/>
                <a:gdLst>
                  <a:gd name="T0" fmla="*/ 12 w 3"/>
                  <a:gd name="T1" fmla="*/ 0 h 18"/>
                  <a:gd name="T2" fmla="*/ 1 w 3"/>
                  <a:gd name="T3" fmla="*/ 82 h 18"/>
                  <a:gd name="T4" fmla="*/ 0 w 3"/>
                  <a:gd name="T5" fmla="*/ 165 h 18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8"/>
                  <a:gd name="T11" fmla="*/ 3 w 3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8">
                    <a:moveTo>
                      <a:pt x="3" y="0"/>
                    </a:moveTo>
                    <a:lnTo>
                      <a:pt x="1" y="9"/>
                    </a:lnTo>
                    <a:lnTo>
                      <a:pt x="0" y="18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98" name="Freeform 85"/>
              <p:cNvSpPr>
                <a:spLocks/>
              </p:cNvSpPr>
              <p:nvPr/>
            </p:nvSpPr>
            <p:spPr bwMode="auto">
              <a:xfrm>
                <a:off x="990" y="3451"/>
                <a:ext cx="24" cy="22"/>
              </a:xfrm>
              <a:custGeom>
                <a:avLst/>
                <a:gdLst>
                  <a:gd name="T0" fmla="*/ 96 w 17"/>
                  <a:gd name="T1" fmla="*/ 66 h 14"/>
                  <a:gd name="T2" fmla="*/ 69 w 17"/>
                  <a:gd name="T3" fmla="*/ 135 h 14"/>
                  <a:gd name="T4" fmla="*/ 0 w 17"/>
                  <a:gd name="T5" fmla="*/ 49 h 14"/>
                  <a:gd name="T6" fmla="*/ 49 w 17"/>
                  <a:gd name="T7" fmla="*/ 0 h 14"/>
                  <a:gd name="T8" fmla="*/ 96 w 17"/>
                  <a:gd name="T9" fmla="*/ 66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4"/>
                  <a:gd name="T17" fmla="*/ 17 w 17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4">
                    <a:moveTo>
                      <a:pt x="17" y="7"/>
                    </a:moveTo>
                    <a:lnTo>
                      <a:pt x="13" y="14"/>
                    </a:lnTo>
                    <a:lnTo>
                      <a:pt x="0" y="5"/>
                    </a:lnTo>
                    <a:lnTo>
                      <a:pt x="9" y="0"/>
                    </a:lnTo>
                    <a:lnTo>
                      <a:pt x="17" y="7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99" name="Freeform 86"/>
              <p:cNvSpPr>
                <a:spLocks/>
              </p:cNvSpPr>
              <p:nvPr/>
            </p:nvSpPr>
            <p:spPr bwMode="auto">
              <a:xfrm>
                <a:off x="828" y="3445"/>
                <a:ext cx="13" cy="25"/>
              </a:xfrm>
              <a:custGeom>
                <a:avLst/>
                <a:gdLst>
                  <a:gd name="T0" fmla="*/ 38 w 10"/>
                  <a:gd name="T1" fmla="*/ 48 h 16"/>
                  <a:gd name="T2" fmla="*/ 21 w 10"/>
                  <a:gd name="T3" fmla="*/ 148 h 16"/>
                  <a:gd name="T4" fmla="*/ 0 w 10"/>
                  <a:gd name="T5" fmla="*/ 0 h 16"/>
                  <a:gd name="T6" fmla="*/ 38 w 10"/>
                  <a:gd name="T7" fmla="*/ 48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6"/>
                  <a:gd name="T14" fmla="*/ 10 w 10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6">
                    <a:moveTo>
                      <a:pt x="10" y="5"/>
                    </a:moveTo>
                    <a:lnTo>
                      <a:pt x="5" y="16"/>
                    </a:lnTo>
                    <a:lnTo>
                      <a:pt x="0" y="0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grpSp>
            <p:nvGrpSpPr>
              <p:cNvPr id="200" name="Group 87"/>
              <p:cNvGrpSpPr>
                <a:grpSpLocks/>
              </p:cNvGrpSpPr>
              <p:nvPr/>
            </p:nvGrpSpPr>
            <p:grpSpPr bwMode="auto">
              <a:xfrm>
                <a:off x="853" y="3465"/>
                <a:ext cx="130" cy="38"/>
                <a:chOff x="527" y="2305"/>
                <a:chExt cx="94" cy="25"/>
              </a:xfrm>
            </p:grpSpPr>
            <p:sp>
              <p:nvSpPr>
                <p:cNvPr id="212" name="Oval 88"/>
                <p:cNvSpPr>
                  <a:spLocks noChangeArrowheads="1"/>
                </p:cNvSpPr>
                <p:nvPr/>
              </p:nvSpPr>
              <p:spPr bwMode="auto">
                <a:xfrm>
                  <a:off x="600" y="2305"/>
                  <a:ext cx="21" cy="24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213" name="Oval 89"/>
                <p:cNvSpPr>
                  <a:spLocks noChangeArrowheads="1"/>
                </p:cNvSpPr>
                <p:nvPr/>
              </p:nvSpPr>
              <p:spPr bwMode="auto">
                <a:xfrm>
                  <a:off x="527" y="2306"/>
                  <a:ext cx="21" cy="24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</p:grpSp>
          <p:sp>
            <p:nvSpPr>
              <p:cNvPr id="201" name="Freeform 90"/>
              <p:cNvSpPr>
                <a:spLocks/>
              </p:cNvSpPr>
              <p:nvPr/>
            </p:nvSpPr>
            <p:spPr bwMode="auto">
              <a:xfrm>
                <a:off x="826" y="3360"/>
                <a:ext cx="206" cy="141"/>
              </a:xfrm>
              <a:custGeom>
                <a:avLst/>
                <a:gdLst>
                  <a:gd name="T0" fmla="*/ 690 w 148"/>
                  <a:gd name="T1" fmla="*/ 735 h 93"/>
                  <a:gd name="T2" fmla="*/ 124 w 148"/>
                  <a:gd name="T3" fmla="*/ 744 h 93"/>
                  <a:gd name="T4" fmla="*/ 50 w 148"/>
                  <a:gd name="T5" fmla="*/ 696 h 93"/>
                  <a:gd name="T6" fmla="*/ 1 w 148"/>
                  <a:gd name="T7" fmla="*/ 616 h 93"/>
                  <a:gd name="T8" fmla="*/ 0 w 148"/>
                  <a:gd name="T9" fmla="*/ 418 h 93"/>
                  <a:gd name="T10" fmla="*/ 40 w 148"/>
                  <a:gd name="T11" fmla="*/ 249 h 93"/>
                  <a:gd name="T12" fmla="*/ 170 w 148"/>
                  <a:gd name="T13" fmla="*/ 94 h 93"/>
                  <a:gd name="T14" fmla="*/ 316 w 148"/>
                  <a:gd name="T15" fmla="*/ 12 h 93"/>
                  <a:gd name="T16" fmla="*/ 441 w 148"/>
                  <a:gd name="T17" fmla="*/ 0 h 93"/>
                  <a:gd name="T18" fmla="*/ 529 w 148"/>
                  <a:gd name="T19" fmla="*/ 49 h 93"/>
                  <a:gd name="T20" fmla="*/ 604 w 148"/>
                  <a:gd name="T21" fmla="*/ 103 h 93"/>
                  <a:gd name="T22" fmla="*/ 663 w 148"/>
                  <a:gd name="T23" fmla="*/ 183 h 93"/>
                  <a:gd name="T24" fmla="*/ 708 w 148"/>
                  <a:gd name="T25" fmla="*/ 258 h 93"/>
                  <a:gd name="T26" fmla="*/ 747 w 148"/>
                  <a:gd name="T27" fmla="*/ 344 h 93"/>
                  <a:gd name="T28" fmla="*/ 773 w 148"/>
                  <a:gd name="T29" fmla="*/ 485 h 93"/>
                  <a:gd name="T30" fmla="*/ 757 w 148"/>
                  <a:gd name="T31" fmla="*/ 655 h 93"/>
                  <a:gd name="T32" fmla="*/ 690 w 148"/>
                  <a:gd name="T33" fmla="*/ 735 h 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48"/>
                  <a:gd name="T52" fmla="*/ 0 h 93"/>
                  <a:gd name="T53" fmla="*/ 148 w 148"/>
                  <a:gd name="T54" fmla="*/ 93 h 9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48" h="93">
                    <a:moveTo>
                      <a:pt x="132" y="92"/>
                    </a:moveTo>
                    <a:lnTo>
                      <a:pt x="24" y="93"/>
                    </a:lnTo>
                    <a:lnTo>
                      <a:pt x="10" y="87"/>
                    </a:lnTo>
                    <a:lnTo>
                      <a:pt x="1" y="77"/>
                    </a:lnTo>
                    <a:lnTo>
                      <a:pt x="0" y="52"/>
                    </a:lnTo>
                    <a:lnTo>
                      <a:pt x="8" y="31"/>
                    </a:lnTo>
                    <a:lnTo>
                      <a:pt x="32" y="12"/>
                    </a:lnTo>
                    <a:lnTo>
                      <a:pt x="60" y="1"/>
                    </a:lnTo>
                    <a:lnTo>
                      <a:pt x="85" y="0"/>
                    </a:lnTo>
                    <a:lnTo>
                      <a:pt x="101" y="6"/>
                    </a:lnTo>
                    <a:lnTo>
                      <a:pt x="116" y="13"/>
                    </a:lnTo>
                    <a:lnTo>
                      <a:pt x="127" y="23"/>
                    </a:lnTo>
                    <a:lnTo>
                      <a:pt x="136" y="32"/>
                    </a:lnTo>
                    <a:lnTo>
                      <a:pt x="143" y="43"/>
                    </a:lnTo>
                    <a:lnTo>
                      <a:pt x="148" y="61"/>
                    </a:lnTo>
                    <a:lnTo>
                      <a:pt x="145" y="82"/>
                    </a:lnTo>
                    <a:lnTo>
                      <a:pt x="132" y="92"/>
                    </a:lnTo>
                    <a:close/>
                  </a:path>
                </a:pathLst>
              </a:custGeom>
              <a:solidFill>
                <a:srgbClr val="99C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02" name="Freeform 91"/>
              <p:cNvSpPr>
                <a:spLocks/>
              </p:cNvSpPr>
              <p:nvPr/>
            </p:nvSpPr>
            <p:spPr bwMode="auto">
              <a:xfrm>
                <a:off x="946" y="3369"/>
                <a:ext cx="42" cy="73"/>
              </a:xfrm>
              <a:custGeom>
                <a:avLst/>
                <a:gdLst>
                  <a:gd name="T0" fmla="*/ 97 w 30"/>
                  <a:gd name="T1" fmla="*/ 41 h 48"/>
                  <a:gd name="T2" fmla="*/ 162 w 30"/>
                  <a:gd name="T3" fmla="*/ 114 h 48"/>
                  <a:gd name="T4" fmla="*/ 162 w 30"/>
                  <a:gd name="T5" fmla="*/ 268 h 48"/>
                  <a:gd name="T6" fmla="*/ 118 w 30"/>
                  <a:gd name="T7" fmla="*/ 391 h 48"/>
                  <a:gd name="T8" fmla="*/ 0 w 30"/>
                  <a:gd name="T9" fmla="*/ 236 h 48"/>
                  <a:gd name="T10" fmla="*/ 29 w 30"/>
                  <a:gd name="T11" fmla="*/ 123 h 48"/>
                  <a:gd name="T12" fmla="*/ 41 w 30"/>
                  <a:gd name="T13" fmla="*/ 0 h 48"/>
                  <a:gd name="T14" fmla="*/ 97 w 30"/>
                  <a:gd name="T15" fmla="*/ 41 h 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"/>
                  <a:gd name="T25" fmla="*/ 0 h 48"/>
                  <a:gd name="T26" fmla="*/ 30 w 30"/>
                  <a:gd name="T27" fmla="*/ 48 h 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" h="48">
                    <a:moveTo>
                      <a:pt x="18" y="5"/>
                    </a:moveTo>
                    <a:lnTo>
                      <a:pt x="30" y="14"/>
                    </a:lnTo>
                    <a:lnTo>
                      <a:pt x="30" y="33"/>
                    </a:lnTo>
                    <a:lnTo>
                      <a:pt x="22" y="48"/>
                    </a:lnTo>
                    <a:lnTo>
                      <a:pt x="0" y="29"/>
                    </a:lnTo>
                    <a:lnTo>
                      <a:pt x="6" y="15"/>
                    </a:lnTo>
                    <a:lnTo>
                      <a:pt x="8" y="0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03" name="Freeform 92"/>
              <p:cNvSpPr>
                <a:spLocks/>
              </p:cNvSpPr>
              <p:nvPr/>
            </p:nvSpPr>
            <p:spPr bwMode="auto">
              <a:xfrm>
                <a:off x="855" y="3374"/>
                <a:ext cx="28" cy="62"/>
              </a:xfrm>
              <a:custGeom>
                <a:avLst/>
                <a:gdLst>
                  <a:gd name="T0" fmla="*/ 108 w 20"/>
                  <a:gd name="T1" fmla="*/ 0 h 41"/>
                  <a:gd name="T2" fmla="*/ 97 w 20"/>
                  <a:gd name="T3" fmla="*/ 110 h 41"/>
                  <a:gd name="T4" fmla="*/ 108 w 20"/>
                  <a:gd name="T5" fmla="*/ 188 h 41"/>
                  <a:gd name="T6" fmla="*/ 41 w 20"/>
                  <a:gd name="T7" fmla="*/ 325 h 41"/>
                  <a:gd name="T8" fmla="*/ 0 w 20"/>
                  <a:gd name="T9" fmla="*/ 183 h 41"/>
                  <a:gd name="T10" fmla="*/ 1 w 20"/>
                  <a:gd name="T11" fmla="*/ 48 h 41"/>
                  <a:gd name="T12" fmla="*/ 108 w 20"/>
                  <a:gd name="T13" fmla="*/ 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41"/>
                  <a:gd name="T23" fmla="*/ 20 w 20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41">
                    <a:moveTo>
                      <a:pt x="20" y="0"/>
                    </a:moveTo>
                    <a:lnTo>
                      <a:pt x="18" y="14"/>
                    </a:lnTo>
                    <a:lnTo>
                      <a:pt x="20" y="24"/>
                    </a:lnTo>
                    <a:lnTo>
                      <a:pt x="8" y="41"/>
                    </a:lnTo>
                    <a:lnTo>
                      <a:pt x="0" y="23"/>
                    </a:lnTo>
                    <a:lnTo>
                      <a:pt x="1" y="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04" name="Freeform 93"/>
              <p:cNvSpPr>
                <a:spLocks/>
              </p:cNvSpPr>
              <p:nvPr/>
            </p:nvSpPr>
            <p:spPr bwMode="auto">
              <a:xfrm>
                <a:off x="869" y="3413"/>
                <a:ext cx="99" cy="29"/>
              </a:xfrm>
              <a:custGeom>
                <a:avLst/>
                <a:gdLst>
                  <a:gd name="T0" fmla="*/ 257 w 71"/>
                  <a:gd name="T1" fmla="*/ 0 h 19"/>
                  <a:gd name="T2" fmla="*/ 374 w 71"/>
                  <a:gd name="T3" fmla="*/ 156 h 19"/>
                  <a:gd name="T4" fmla="*/ 0 w 71"/>
                  <a:gd name="T5" fmla="*/ 142 h 19"/>
                  <a:gd name="T6" fmla="*/ 68 w 71"/>
                  <a:gd name="T7" fmla="*/ 27 h 19"/>
                  <a:gd name="T8" fmla="*/ 257 w 71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9"/>
                  <a:gd name="T17" fmla="*/ 71 w 7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9">
                    <a:moveTo>
                      <a:pt x="49" y="0"/>
                    </a:moveTo>
                    <a:lnTo>
                      <a:pt x="71" y="19"/>
                    </a:lnTo>
                    <a:lnTo>
                      <a:pt x="0" y="17"/>
                    </a:lnTo>
                    <a:lnTo>
                      <a:pt x="13" y="3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05" name="Freeform 94"/>
              <p:cNvSpPr>
                <a:spLocks/>
              </p:cNvSpPr>
              <p:nvPr/>
            </p:nvSpPr>
            <p:spPr bwMode="auto">
              <a:xfrm>
                <a:off x="914" y="3413"/>
                <a:ext cx="4" cy="28"/>
              </a:xfrm>
              <a:custGeom>
                <a:avLst/>
                <a:gdLst>
                  <a:gd name="T0" fmla="*/ 12 w 3"/>
                  <a:gd name="T1" fmla="*/ 0 h 18"/>
                  <a:gd name="T2" fmla="*/ 1 w 3"/>
                  <a:gd name="T3" fmla="*/ 82 h 18"/>
                  <a:gd name="T4" fmla="*/ 0 w 3"/>
                  <a:gd name="T5" fmla="*/ 165 h 18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8"/>
                  <a:gd name="T11" fmla="*/ 3 w 3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8">
                    <a:moveTo>
                      <a:pt x="3" y="0"/>
                    </a:moveTo>
                    <a:lnTo>
                      <a:pt x="1" y="9"/>
                    </a:lnTo>
                    <a:lnTo>
                      <a:pt x="0" y="18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06" name="Freeform 95"/>
              <p:cNvSpPr>
                <a:spLocks/>
              </p:cNvSpPr>
              <p:nvPr/>
            </p:nvSpPr>
            <p:spPr bwMode="auto">
              <a:xfrm>
                <a:off x="990" y="3451"/>
                <a:ext cx="24" cy="22"/>
              </a:xfrm>
              <a:custGeom>
                <a:avLst/>
                <a:gdLst>
                  <a:gd name="T0" fmla="*/ 96 w 17"/>
                  <a:gd name="T1" fmla="*/ 66 h 14"/>
                  <a:gd name="T2" fmla="*/ 69 w 17"/>
                  <a:gd name="T3" fmla="*/ 135 h 14"/>
                  <a:gd name="T4" fmla="*/ 0 w 17"/>
                  <a:gd name="T5" fmla="*/ 49 h 14"/>
                  <a:gd name="T6" fmla="*/ 49 w 17"/>
                  <a:gd name="T7" fmla="*/ 0 h 14"/>
                  <a:gd name="T8" fmla="*/ 96 w 17"/>
                  <a:gd name="T9" fmla="*/ 66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4"/>
                  <a:gd name="T17" fmla="*/ 17 w 17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4">
                    <a:moveTo>
                      <a:pt x="17" y="7"/>
                    </a:moveTo>
                    <a:lnTo>
                      <a:pt x="13" y="14"/>
                    </a:lnTo>
                    <a:lnTo>
                      <a:pt x="0" y="5"/>
                    </a:lnTo>
                    <a:lnTo>
                      <a:pt x="9" y="0"/>
                    </a:lnTo>
                    <a:lnTo>
                      <a:pt x="17" y="7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07" name="Freeform 96"/>
              <p:cNvSpPr>
                <a:spLocks/>
              </p:cNvSpPr>
              <p:nvPr/>
            </p:nvSpPr>
            <p:spPr bwMode="auto">
              <a:xfrm>
                <a:off x="828" y="3445"/>
                <a:ext cx="13" cy="25"/>
              </a:xfrm>
              <a:custGeom>
                <a:avLst/>
                <a:gdLst>
                  <a:gd name="T0" fmla="*/ 38 w 10"/>
                  <a:gd name="T1" fmla="*/ 48 h 16"/>
                  <a:gd name="T2" fmla="*/ 21 w 10"/>
                  <a:gd name="T3" fmla="*/ 148 h 16"/>
                  <a:gd name="T4" fmla="*/ 0 w 10"/>
                  <a:gd name="T5" fmla="*/ 0 h 16"/>
                  <a:gd name="T6" fmla="*/ 38 w 10"/>
                  <a:gd name="T7" fmla="*/ 48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6"/>
                  <a:gd name="T14" fmla="*/ 10 w 10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6">
                    <a:moveTo>
                      <a:pt x="10" y="5"/>
                    </a:moveTo>
                    <a:lnTo>
                      <a:pt x="5" y="16"/>
                    </a:lnTo>
                    <a:lnTo>
                      <a:pt x="0" y="0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08" name="Oval 97"/>
              <p:cNvSpPr>
                <a:spLocks noChangeArrowheads="1"/>
              </p:cNvSpPr>
              <p:nvPr/>
            </p:nvSpPr>
            <p:spPr bwMode="auto">
              <a:xfrm>
                <a:off x="954" y="3465"/>
                <a:ext cx="29" cy="36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09" name="Oval 98"/>
              <p:cNvSpPr>
                <a:spLocks noChangeArrowheads="1"/>
              </p:cNvSpPr>
              <p:nvPr/>
            </p:nvSpPr>
            <p:spPr bwMode="auto">
              <a:xfrm>
                <a:off x="853" y="3466"/>
                <a:ext cx="29" cy="37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10" name="Oval 99"/>
              <p:cNvSpPr>
                <a:spLocks noChangeArrowheads="1"/>
              </p:cNvSpPr>
              <p:nvPr/>
            </p:nvSpPr>
            <p:spPr bwMode="auto">
              <a:xfrm>
                <a:off x="954" y="3465"/>
                <a:ext cx="29" cy="36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211" name="Oval 100"/>
              <p:cNvSpPr>
                <a:spLocks noChangeArrowheads="1"/>
              </p:cNvSpPr>
              <p:nvPr/>
            </p:nvSpPr>
            <p:spPr bwMode="auto">
              <a:xfrm>
                <a:off x="853" y="3466"/>
                <a:ext cx="29" cy="37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grpSp>
          <p:nvGrpSpPr>
            <p:cNvPr id="136" name="Group 68"/>
            <p:cNvGrpSpPr>
              <a:grpSpLocks/>
            </p:cNvGrpSpPr>
            <p:nvPr/>
          </p:nvGrpSpPr>
          <p:grpSpPr bwMode="auto">
            <a:xfrm>
              <a:off x="3851920" y="1844824"/>
              <a:ext cx="285752" cy="214314"/>
              <a:chOff x="822" y="3360"/>
              <a:chExt cx="206" cy="143"/>
            </a:xfrm>
          </p:grpSpPr>
          <p:grpSp>
            <p:nvGrpSpPr>
              <p:cNvPr id="160" name="Group 69"/>
              <p:cNvGrpSpPr>
                <a:grpSpLocks/>
              </p:cNvGrpSpPr>
              <p:nvPr/>
            </p:nvGrpSpPr>
            <p:grpSpPr bwMode="auto">
              <a:xfrm>
                <a:off x="822" y="3360"/>
                <a:ext cx="206" cy="143"/>
                <a:chOff x="505" y="2236"/>
                <a:chExt cx="148" cy="94"/>
              </a:xfrm>
            </p:grpSpPr>
            <p:sp>
              <p:nvSpPr>
                <p:cNvPr id="182" name="Freeform 70"/>
                <p:cNvSpPr>
                  <a:spLocks/>
                </p:cNvSpPr>
                <p:nvPr/>
              </p:nvSpPr>
              <p:spPr bwMode="auto">
                <a:xfrm>
                  <a:off x="505" y="2236"/>
                  <a:ext cx="148" cy="93"/>
                </a:xfrm>
                <a:custGeom>
                  <a:avLst/>
                  <a:gdLst>
                    <a:gd name="T0" fmla="*/ 132 w 148"/>
                    <a:gd name="T1" fmla="*/ 92 h 93"/>
                    <a:gd name="T2" fmla="*/ 24 w 148"/>
                    <a:gd name="T3" fmla="*/ 93 h 93"/>
                    <a:gd name="T4" fmla="*/ 10 w 148"/>
                    <a:gd name="T5" fmla="*/ 87 h 93"/>
                    <a:gd name="T6" fmla="*/ 1 w 148"/>
                    <a:gd name="T7" fmla="*/ 77 h 93"/>
                    <a:gd name="T8" fmla="*/ 0 w 148"/>
                    <a:gd name="T9" fmla="*/ 52 h 93"/>
                    <a:gd name="T10" fmla="*/ 8 w 148"/>
                    <a:gd name="T11" fmla="*/ 31 h 93"/>
                    <a:gd name="T12" fmla="*/ 32 w 148"/>
                    <a:gd name="T13" fmla="*/ 12 h 93"/>
                    <a:gd name="T14" fmla="*/ 60 w 148"/>
                    <a:gd name="T15" fmla="*/ 1 h 93"/>
                    <a:gd name="T16" fmla="*/ 85 w 148"/>
                    <a:gd name="T17" fmla="*/ 0 h 93"/>
                    <a:gd name="T18" fmla="*/ 101 w 148"/>
                    <a:gd name="T19" fmla="*/ 6 h 93"/>
                    <a:gd name="T20" fmla="*/ 116 w 148"/>
                    <a:gd name="T21" fmla="*/ 13 h 93"/>
                    <a:gd name="T22" fmla="*/ 127 w 148"/>
                    <a:gd name="T23" fmla="*/ 23 h 93"/>
                    <a:gd name="T24" fmla="*/ 136 w 148"/>
                    <a:gd name="T25" fmla="*/ 32 h 93"/>
                    <a:gd name="T26" fmla="*/ 143 w 148"/>
                    <a:gd name="T27" fmla="*/ 43 h 93"/>
                    <a:gd name="T28" fmla="*/ 148 w 148"/>
                    <a:gd name="T29" fmla="*/ 61 h 93"/>
                    <a:gd name="T30" fmla="*/ 145 w 148"/>
                    <a:gd name="T31" fmla="*/ 82 h 93"/>
                    <a:gd name="T32" fmla="*/ 132 w 148"/>
                    <a:gd name="T33" fmla="*/ 92 h 93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48"/>
                    <a:gd name="T52" fmla="*/ 0 h 93"/>
                    <a:gd name="T53" fmla="*/ 148 w 148"/>
                    <a:gd name="T54" fmla="*/ 93 h 93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48" h="93">
                      <a:moveTo>
                        <a:pt x="132" y="92"/>
                      </a:moveTo>
                      <a:lnTo>
                        <a:pt x="24" y="93"/>
                      </a:lnTo>
                      <a:lnTo>
                        <a:pt x="10" y="87"/>
                      </a:lnTo>
                      <a:lnTo>
                        <a:pt x="1" y="77"/>
                      </a:lnTo>
                      <a:lnTo>
                        <a:pt x="0" y="52"/>
                      </a:lnTo>
                      <a:lnTo>
                        <a:pt x="8" y="31"/>
                      </a:lnTo>
                      <a:lnTo>
                        <a:pt x="32" y="12"/>
                      </a:lnTo>
                      <a:lnTo>
                        <a:pt x="60" y="1"/>
                      </a:lnTo>
                      <a:lnTo>
                        <a:pt x="85" y="0"/>
                      </a:lnTo>
                      <a:lnTo>
                        <a:pt x="101" y="6"/>
                      </a:lnTo>
                      <a:lnTo>
                        <a:pt x="116" y="13"/>
                      </a:lnTo>
                      <a:lnTo>
                        <a:pt x="127" y="23"/>
                      </a:lnTo>
                      <a:lnTo>
                        <a:pt x="136" y="32"/>
                      </a:lnTo>
                      <a:lnTo>
                        <a:pt x="143" y="43"/>
                      </a:lnTo>
                      <a:lnTo>
                        <a:pt x="148" y="61"/>
                      </a:lnTo>
                      <a:lnTo>
                        <a:pt x="145" y="82"/>
                      </a:lnTo>
                      <a:lnTo>
                        <a:pt x="132" y="92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183" name="Freeform 71"/>
                <p:cNvSpPr>
                  <a:spLocks/>
                </p:cNvSpPr>
                <p:nvPr/>
              </p:nvSpPr>
              <p:spPr bwMode="auto">
                <a:xfrm>
                  <a:off x="594" y="2242"/>
                  <a:ext cx="30" cy="48"/>
                </a:xfrm>
                <a:custGeom>
                  <a:avLst/>
                  <a:gdLst>
                    <a:gd name="T0" fmla="*/ 18 w 30"/>
                    <a:gd name="T1" fmla="*/ 5 h 48"/>
                    <a:gd name="T2" fmla="*/ 30 w 30"/>
                    <a:gd name="T3" fmla="*/ 14 h 48"/>
                    <a:gd name="T4" fmla="*/ 30 w 30"/>
                    <a:gd name="T5" fmla="*/ 33 h 48"/>
                    <a:gd name="T6" fmla="*/ 22 w 30"/>
                    <a:gd name="T7" fmla="*/ 48 h 48"/>
                    <a:gd name="T8" fmla="*/ 0 w 30"/>
                    <a:gd name="T9" fmla="*/ 29 h 48"/>
                    <a:gd name="T10" fmla="*/ 6 w 30"/>
                    <a:gd name="T11" fmla="*/ 15 h 48"/>
                    <a:gd name="T12" fmla="*/ 8 w 30"/>
                    <a:gd name="T13" fmla="*/ 0 h 48"/>
                    <a:gd name="T14" fmla="*/ 18 w 30"/>
                    <a:gd name="T15" fmla="*/ 5 h 4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"/>
                    <a:gd name="T25" fmla="*/ 0 h 48"/>
                    <a:gd name="T26" fmla="*/ 30 w 30"/>
                    <a:gd name="T27" fmla="*/ 48 h 4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" h="48">
                      <a:moveTo>
                        <a:pt x="18" y="5"/>
                      </a:moveTo>
                      <a:lnTo>
                        <a:pt x="30" y="14"/>
                      </a:lnTo>
                      <a:lnTo>
                        <a:pt x="30" y="33"/>
                      </a:lnTo>
                      <a:lnTo>
                        <a:pt x="22" y="48"/>
                      </a:lnTo>
                      <a:lnTo>
                        <a:pt x="0" y="29"/>
                      </a:lnTo>
                      <a:lnTo>
                        <a:pt x="6" y="15"/>
                      </a:lnTo>
                      <a:lnTo>
                        <a:pt x="8" y="0"/>
                      </a:lnTo>
                      <a:lnTo>
                        <a:pt x="18" y="5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184" name="Freeform 72"/>
                <p:cNvSpPr>
                  <a:spLocks/>
                </p:cNvSpPr>
                <p:nvPr/>
              </p:nvSpPr>
              <p:spPr bwMode="auto">
                <a:xfrm>
                  <a:off x="529" y="2245"/>
                  <a:ext cx="20" cy="41"/>
                </a:xfrm>
                <a:custGeom>
                  <a:avLst/>
                  <a:gdLst>
                    <a:gd name="T0" fmla="*/ 20 w 20"/>
                    <a:gd name="T1" fmla="*/ 0 h 41"/>
                    <a:gd name="T2" fmla="*/ 18 w 20"/>
                    <a:gd name="T3" fmla="*/ 14 h 41"/>
                    <a:gd name="T4" fmla="*/ 20 w 20"/>
                    <a:gd name="T5" fmla="*/ 24 h 41"/>
                    <a:gd name="T6" fmla="*/ 8 w 20"/>
                    <a:gd name="T7" fmla="*/ 41 h 41"/>
                    <a:gd name="T8" fmla="*/ 0 w 20"/>
                    <a:gd name="T9" fmla="*/ 23 h 41"/>
                    <a:gd name="T10" fmla="*/ 1 w 20"/>
                    <a:gd name="T11" fmla="*/ 6 h 41"/>
                    <a:gd name="T12" fmla="*/ 20 w 20"/>
                    <a:gd name="T13" fmla="*/ 0 h 4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0"/>
                    <a:gd name="T22" fmla="*/ 0 h 41"/>
                    <a:gd name="T23" fmla="*/ 20 w 20"/>
                    <a:gd name="T24" fmla="*/ 41 h 4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0" h="41">
                      <a:moveTo>
                        <a:pt x="20" y="0"/>
                      </a:moveTo>
                      <a:lnTo>
                        <a:pt x="18" y="14"/>
                      </a:lnTo>
                      <a:lnTo>
                        <a:pt x="20" y="24"/>
                      </a:lnTo>
                      <a:lnTo>
                        <a:pt x="8" y="41"/>
                      </a:lnTo>
                      <a:lnTo>
                        <a:pt x="0" y="23"/>
                      </a:lnTo>
                      <a:lnTo>
                        <a:pt x="1" y="6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185" name="Freeform 73"/>
                <p:cNvSpPr>
                  <a:spLocks/>
                </p:cNvSpPr>
                <p:nvPr/>
              </p:nvSpPr>
              <p:spPr bwMode="auto">
                <a:xfrm>
                  <a:off x="539" y="2271"/>
                  <a:ext cx="71" cy="19"/>
                </a:xfrm>
                <a:custGeom>
                  <a:avLst/>
                  <a:gdLst>
                    <a:gd name="T0" fmla="*/ 49 w 71"/>
                    <a:gd name="T1" fmla="*/ 0 h 19"/>
                    <a:gd name="T2" fmla="*/ 71 w 71"/>
                    <a:gd name="T3" fmla="*/ 19 h 19"/>
                    <a:gd name="T4" fmla="*/ 0 w 71"/>
                    <a:gd name="T5" fmla="*/ 17 h 19"/>
                    <a:gd name="T6" fmla="*/ 13 w 71"/>
                    <a:gd name="T7" fmla="*/ 3 h 19"/>
                    <a:gd name="T8" fmla="*/ 49 w 7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1"/>
                    <a:gd name="T16" fmla="*/ 0 h 19"/>
                    <a:gd name="T17" fmla="*/ 71 w 7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1" h="19">
                      <a:moveTo>
                        <a:pt x="49" y="0"/>
                      </a:moveTo>
                      <a:lnTo>
                        <a:pt x="71" y="19"/>
                      </a:lnTo>
                      <a:lnTo>
                        <a:pt x="0" y="17"/>
                      </a:lnTo>
                      <a:lnTo>
                        <a:pt x="13" y="3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186" name="Freeform 74"/>
                <p:cNvSpPr>
                  <a:spLocks/>
                </p:cNvSpPr>
                <p:nvPr/>
              </p:nvSpPr>
              <p:spPr bwMode="auto">
                <a:xfrm>
                  <a:off x="571" y="2271"/>
                  <a:ext cx="3" cy="18"/>
                </a:xfrm>
                <a:custGeom>
                  <a:avLst/>
                  <a:gdLst>
                    <a:gd name="T0" fmla="*/ 3 w 3"/>
                    <a:gd name="T1" fmla="*/ 0 h 18"/>
                    <a:gd name="T2" fmla="*/ 1 w 3"/>
                    <a:gd name="T3" fmla="*/ 9 h 18"/>
                    <a:gd name="T4" fmla="*/ 0 w 3"/>
                    <a:gd name="T5" fmla="*/ 18 h 18"/>
                    <a:gd name="T6" fmla="*/ 0 60000 65536"/>
                    <a:gd name="T7" fmla="*/ 0 60000 65536"/>
                    <a:gd name="T8" fmla="*/ 0 60000 65536"/>
                    <a:gd name="T9" fmla="*/ 0 w 3"/>
                    <a:gd name="T10" fmla="*/ 0 h 18"/>
                    <a:gd name="T11" fmla="*/ 3 w 3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" h="18">
                      <a:moveTo>
                        <a:pt x="3" y="0"/>
                      </a:moveTo>
                      <a:lnTo>
                        <a:pt x="1" y="9"/>
                      </a:lnTo>
                      <a:lnTo>
                        <a:pt x="0" y="18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187" name="Freeform 75"/>
                <p:cNvSpPr>
                  <a:spLocks/>
                </p:cNvSpPr>
                <p:nvPr/>
              </p:nvSpPr>
              <p:spPr bwMode="auto">
                <a:xfrm>
                  <a:off x="626" y="2296"/>
                  <a:ext cx="17" cy="14"/>
                </a:xfrm>
                <a:custGeom>
                  <a:avLst/>
                  <a:gdLst>
                    <a:gd name="T0" fmla="*/ 17 w 17"/>
                    <a:gd name="T1" fmla="*/ 7 h 14"/>
                    <a:gd name="T2" fmla="*/ 13 w 17"/>
                    <a:gd name="T3" fmla="*/ 14 h 14"/>
                    <a:gd name="T4" fmla="*/ 0 w 17"/>
                    <a:gd name="T5" fmla="*/ 5 h 14"/>
                    <a:gd name="T6" fmla="*/ 9 w 17"/>
                    <a:gd name="T7" fmla="*/ 0 h 14"/>
                    <a:gd name="T8" fmla="*/ 17 w 17"/>
                    <a:gd name="T9" fmla="*/ 7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14"/>
                    <a:gd name="T17" fmla="*/ 17 w 17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14">
                      <a:moveTo>
                        <a:pt x="17" y="7"/>
                      </a:moveTo>
                      <a:lnTo>
                        <a:pt x="13" y="14"/>
                      </a:lnTo>
                      <a:lnTo>
                        <a:pt x="0" y="5"/>
                      </a:lnTo>
                      <a:lnTo>
                        <a:pt x="9" y="0"/>
                      </a:lnTo>
                      <a:lnTo>
                        <a:pt x="17" y="7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188" name="Freeform 76"/>
                <p:cNvSpPr>
                  <a:spLocks/>
                </p:cNvSpPr>
                <p:nvPr/>
              </p:nvSpPr>
              <p:spPr bwMode="auto">
                <a:xfrm>
                  <a:off x="509" y="2292"/>
                  <a:ext cx="10" cy="16"/>
                </a:xfrm>
                <a:custGeom>
                  <a:avLst/>
                  <a:gdLst>
                    <a:gd name="T0" fmla="*/ 10 w 10"/>
                    <a:gd name="T1" fmla="*/ 5 h 16"/>
                    <a:gd name="T2" fmla="*/ 5 w 10"/>
                    <a:gd name="T3" fmla="*/ 16 h 16"/>
                    <a:gd name="T4" fmla="*/ 0 w 10"/>
                    <a:gd name="T5" fmla="*/ 0 h 16"/>
                    <a:gd name="T6" fmla="*/ 10 w 10"/>
                    <a:gd name="T7" fmla="*/ 5 h 1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0"/>
                    <a:gd name="T13" fmla="*/ 0 h 16"/>
                    <a:gd name="T14" fmla="*/ 10 w 10"/>
                    <a:gd name="T15" fmla="*/ 16 h 1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0" h="16">
                      <a:moveTo>
                        <a:pt x="10" y="5"/>
                      </a:moveTo>
                      <a:lnTo>
                        <a:pt x="5" y="16"/>
                      </a:lnTo>
                      <a:lnTo>
                        <a:pt x="0" y="0"/>
                      </a:lnTo>
                      <a:lnTo>
                        <a:pt x="10" y="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grpSp>
              <p:nvGrpSpPr>
                <p:cNvPr id="189" name="Group 77"/>
                <p:cNvGrpSpPr>
                  <a:grpSpLocks/>
                </p:cNvGrpSpPr>
                <p:nvPr/>
              </p:nvGrpSpPr>
              <p:grpSpPr bwMode="auto">
                <a:xfrm>
                  <a:off x="527" y="2305"/>
                  <a:ext cx="94" cy="25"/>
                  <a:chOff x="527" y="2305"/>
                  <a:chExt cx="94" cy="25"/>
                </a:xfrm>
              </p:grpSpPr>
              <p:sp>
                <p:nvSpPr>
                  <p:cNvPr id="190" name="Oval 78"/>
                  <p:cNvSpPr>
                    <a:spLocks noChangeArrowheads="1"/>
                  </p:cNvSpPr>
                  <p:nvPr/>
                </p:nvSpPr>
                <p:spPr bwMode="auto">
                  <a:xfrm>
                    <a:off x="600" y="2305"/>
                    <a:ext cx="21" cy="2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91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527" y="2306"/>
                    <a:ext cx="21" cy="2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 sz="1200">
                      <a:solidFill>
                        <a:srgbClr val="000000"/>
                      </a:solidFill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</p:grpSp>
          </p:grpSp>
          <p:sp>
            <p:nvSpPr>
              <p:cNvPr id="161" name="Freeform 80"/>
              <p:cNvSpPr>
                <a:spLocks/>
              </p:cNvSpPr>
              <p:nvPr/>
            </p:nvSpPr>
            <p:spPr bwMode="auto">
              <a:xfrm>
                <a:off x="822" y="3360"/>
                <a:ext cx="206" cy="141"/>
              </a:xfrm>
              <a:custGeom>
                <a:avLst/>
                <a:gdLst>
                  <a:gd name="T0" fmla="*/ 690 w 148"/>
                  <a:gd name="T1" fmla="*/ 735 h 93"/>
                  <a:gd name="T2" fmla="*/ 124 w 148"/>
                  <a:gd name="T3" fmla="*/ 744 h 93"/>
                  <a:gd name="T4" fmla="*/ 50 w 148"/>
                  <a:gd name="T5" fmla="*/ 696 h 93"/>
                  <a:gd name="T6" fmla="*/ 1 w 148"/>
                  <a:gd name="T7" fmla="*/ 616 h 93"/>
                  <a:gd name="T8" fmla="*/ 0 w 148"/>
                  <a:gd name="T9" fmla="*/ 418 h 93"/>
                  <a:gd name="T10" fmla="*/ 40 w 148"/>
                  <a:gd name="T11" fmla="*/ 249 h 93"/>
                  <a:gd name="T12" fmla="*/ 170 w 148"/>
                  <a:gd name="T13" fmla="*/ 94 h 93"/>
                  <a:gd name="T14" fmla="*/ 316 w 148"/>
                  <a:gd name="T15" fmla="*/ 12 h 93"/>
                  <a:gd name="T16" fmla="*/ 441 w 148"/>
                  <a:gd name="T17" fmla="*/ 0 h 93"/>
                  <a:gd name="T18" fmla="*/ 529 w 148"/>
                  <a:gd name="T19" fmla="*/ 49 h 93"/>
                  <a:gd name="T20" fmla="*/ 604 w 148"/>
                  <a:gd name="T21" fmla="*/ 103 h 93"/>
                  <a:gd name="T22" fmla="*/ 663 w 148"/>
                  <a:gd name="T23" fmla="*/ 183 h 93"/>
                  <a:gd name="T24" fmla="*/ 708 w 148"/>
                  <a:gd name="T25" fmla="*/ 258 h 93"/>
                  <a:gd name="T26" fmla="*/ 747 w 148"/>
                  <a:gd name="T27" fmla="*/ 344 h 93"/>
                  <a:gd name="T28" fmla="*/ 773 w 148"/>
                  <a:gd name="T29" fmla="*/ 485 h 93"/>
                  <a:gd name="T30" fmla="*/ 757 w 148"/>
                  <a:gd name="T31" fmla="*/ 655 h 93"/>
                  <a:gd name="T32" fmla="*/ 690 w 148"/>
                  <a:gd name="T33" fmla="*/ 735 h 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48"/>
                  <a:gd name="T52" fmla="*/ 0 h 93"/>
                  <a:gd name="T53" fmla="*/ 148 w 148"/>
                  <a:gd name="T54" fmla="*/ 93 h 9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48" h="93">
                    <a:moveTo>
                      <a:pt x="132" y="92"/>
                    </a:moveTo>
                    <a:lnTo>
                      <a:pt x="24" y="93"/>
                    </a:lnTo>
                    <a:lnTo>
                      <a:pt x="10" y="87"/>
                    </a:lnTo>
                    <a:lnTo>
                      <a:pt x="1" y="77"/>
                    </a:lnTo>
                    <a:lnTo>
                      <a:pt x="0" y="52"/>
                    </a:lnTo>
                    <a:lnTo>
                      <a:pt x="8" y="31"/>
                    </a:lnTo>
                    <a:lnTo>
                      <a:pt x="32" y="12"/>
                    </a:lnTo>
                    <a:lnTo>
                      <a:pt x="60" y="1"/>
                    </a:lnTo>
                    <a:lnTo>
                      <a:pt x="85" y="0"/>
                    </a:lnTo>
                    <a:lnTo>
                      <a:pt x="101" y="6"/>
                    </a:lnTo>
                    <a:lnTo>
                      <a:pt x="116" y="13"/>
                    </a:lnTo>
                    <a:lnTo>
                      <a:pt x="127" y="23"/>
                    </a:lnTo>
                    <a:lnTo>
                      <a:pt x="136" y="32"/>
                    </a:lnTo>
                    <a:lnTo>
                      <a:pt x="143" y="43"/>
                    </a:lnTo>
                    <a:lnTo>
                      <a:pt x="148" y="61"/>
                    </a:lnTo>
                    <a:lnTo>
                      <a:pt x="145" y="82"/>
                    </a:lnTo>
                    <a:lnTo>
                      <a:pt x="132" y="92"/>
                    </a:lnTo>
                    <a:close/>
                  </a:path>
                </a:pathLst>
              </a:custGeom>
              <a:solidFill>
                <a:srgbClr val="99C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62" name="Freeform 81"/>
              <p:cNvSpPr>
                <a:spLocks/>
              </p:cNvSpPr>
              <p:nvPr/>
            </p:nvSpPr>
            <p:spPr bwMode="auto">
              <a:xfrm>
                <a:off x="946" y="3369"/>
                <a:ext cx="42" cy="73"/>
              </a:xfrm>
              <a:custGeom>
                <a:avLst/>
                <a:gdLst>
                  <a:gd name="T0" fmla="*/ 97 w 30"/>
                  <a:gd name="T1" fmla="*/ 41 h 48"/>
                  <a:gd name="T2" fmla="*/ 162 w 30"/>
                  <a:gd name="T3" fmla="*/ 114 h 48"/>
                  <a:gd name="T4" fmla="*/ 162 w 30"/>
                  <a:gd name="T5" fmla="*/ 268 h 48"/>
                  <a:gd name="T6" fmla="*/ 118 w 30"/>
                  <a:gd name="T7" fmla="*/ 391 h 48"/>
                  <a:gd name="T8" fmla="*/ 0 w 30"/>
                  <a:gd name="T9" fmla="*/ 236 h 48"/>
                  <a:gd name="T10" fmla="*/ 29 w 30"/>
                  <a:gd name="T11" fmla="*/ 123 h 48"/>
                  <a:gd name="T12" fmla="*/ 41 w 30"/>
                  <a:gd name="T13" fmla="*/ 0 h 48"/>
                  <a:gd name="T14" fmla="*/ 97 w 30"/>
                  <a:gd name="T15" fmla="*/ 41 h 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"/>
                  <a:gd name="T25" fmla="*/ 0 h 48"/>
                  <a:gd name="T26" fmla="*/ 30 w 30"/>
                  <a:gd name="T27" fmla="*/ 48 h 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" h="48">
                    <a:moveTo>
                      <a:pt x="18" y="5"/>
                    </a:moveTo>
                    <a:lnTo>
                      <a:pt x="30" y="14"/>
                    </a:lnTo>
                    <a:lnTo>
                      <a:pt x="30" y="33"/>
                    </a:lnTo>
                    <a:lnTo>
                      <a:pt x="22" y="48"/>
                    </a:lnTo>
                    <a:lnTo>
                      <a:pt x="0" y="29"/>
                    </a:lnTo>
                    <a:lnTo>
                      <a:pt x="6" y="15"/>
                    </a:lnTo>
                    <a:lnTo>
                      <a:pt x="8" y="0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63" name="Freeform 82"/>
              <p:cNvSpPr>
                <a:spLocks/>
              </p:cNvSpPr>
              <p:nvPr/>
            </p:nvSpPr>
            <p:spPr bwMode="auto">
              <a:xfrm>
                <a:off x="855" y="3374"/>
                <a:ext cx="28" cy="62"/>
              </a:xfrm>
              <a:custGeom>
                <a:avLst/>
                <a:gdLst>
                  <a:gd name="T0" fmla="*/ 108 w 20"/>
                  <a:gd name="T1" fmla="*/ 0 h 41"/>
                  <a:gd name="T2" fmla="*/ 97 w 20"/>
                  <a:gd name="T3" fmla="*/ 110 h 41"/>
                  <a:gd name="T4" fmla="*/ 108 w 20"/>
                  <a:gd name="T5" fmla="*/ 188 h 41"/>
                  <a:gd name="T6" fmla="*/ 41 w 20"/>
                  <a:gd name="T7" fmla="*/ 325 h 41"/>
                  <a:gd name="T8" fmla="*/ 0 w 20"/>
                  <a:gd name="T9" fmla="*/ 183 h 41"/>
                  <a:gd name="T10" fmla="*/ 1 w 20"/>
                  <a:gd name="T11" fmla="*/ 48 h 41"/>
                  <a:gd name="T12" fmla="*/ 108 w 20"/>
                  <a:gd name="T13" fmla="*/ 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41"/>
                  <a:gd name="T23" fmla="*/ 20 w 20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41">
                    <a:moveTo>
                      <a:pt x="20" y="0"/>
                    </a:moveTo>
                    <a:lnTo>
                      <a:pt x="18" y="14"/>
                    </a:lnTo>
                    <a:lnTo>
                      <a:pt x="20" y="24"/>
                    </a:lnTo>
                    <a:lnTo>
                      <a:pt x="8" y="41"/>
                    </a:lnTo>
                    <a:lnTo>
                      <a:pt x="0" y="23"/>
                    </a:lnTo>
                    <a:lnTo>
                      <a:pt x="1" y="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64" name="Freeform 83"/>
              <p:cNvSpPr>
                <a:spLocks/>
              </p:cNvSpPr>
              <p:nvPr/>
            </p:nvSpPr>
            <p:spPr bwMode="auto">
              <a:xfrm>
                <a:off x="869" y="3413"/>
                <a:ext cx="99" cy="29"/>
              </a:xfrm>
              <a:custGeom>
                <a:avLst/>
                <a:gdLst>
                  <a:gd name="T0" fmla="*/ 257 w 71"/>
                  <a:gd name="T1" fmla="*/ 0 h 19"/>
                  <a:gd name="T2" fmla="*/ 374 w 71"/>
                  <a:gd name="T3" fmla="*/ 156 h 19"/>
                  <a:gd name="T4" fmla="*/ 0 w 71"/>
                  <a:gd name="T5" fmla="*/ 142 h 19"/>
                  <a:gd name="T6" fmla="*/ 68 w 71"/>
                  <a:gd name="T7" fmla="*/ 27 h 19"/>
                  <a:gd name="T8" fmla="*/ 257 w 71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9"/>
                  <a:gd name="T17" fmla="*/ 71 w 7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9">
                    <a:moveTo>
                      <a:pt x="49" y="0"/>
                    </a:moveTo>
                    <a:lnTo>
                      <a:pt x="71" y="19"/>
                    </a:lnTo>
                    <a:lnTo>
                      <a:pt x="0" y="17"/>
                    </a:lnTo>
                    <a:lnTo>
                      <a:pt x="13" y="3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65" name="Freeform 84"/>
              <p:cNvSpPr>
                <a:spLocks/>
              </p:cNvSpPr>
              <p:nvPr/>
            </p:nvSpPr>
            <p:spPr bwMode="auto">
              <a:xfrm>
                <a:off x="914" y="3413"/>
                <a:ext cx="4" cy="28"/>
              </a:xfrm>
              <a:custGeom>
                <a:avLst/>
                <a:gdLst>
                  <a:gd name="T0" fmla="*/ 12 w 3"/>
                  <a:gd name="T1" fmla="*/ 0 h 18"/>
                  <a:gd name="T2" fmla="*/ 1 w 3"/>
                  <a:gd name="T3" fmla="*/ 82 h 18"/>
                  <a:gd name="T4" fmla="*/ 0 w 3"/>
                  <a:gd name="T5" fmla="*/ 165 h 18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8"/>
                  <a:gd name="T11" fmla="*/ 3 w 3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8">
                    <a:moveTo>
                      <a:pt x="3" y="0"/>
                    </a:moveTo>
                    <a:lnTo>
                      <a:pt x="1" y="9"/>
                    </a:lnTo>
                    <a:lnTo>
                      <a:pt x="0" y="18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66" name="Freeform 85"/>
              <p:cNvSpPr>
                <a:spLocks/>
              </p:cNvSpPr>
              <p:nvPr/>
            </p:nvSpPr>
            <p:spPr bwMode="auto">
              <a:xfrm>
                <a:off x="990" y="3451"/>
                <a:ext cx="24" cy="22"/>
              </a:xfrm>
              <a:custGeom>
                <a:avLst/>
                <a:gdLst>
                  <a:gd name="T0" fmla="*/ 96 w 17"/>
                  <a:gd name="T1" fmla="*/ 66 h 14"/>
                  <a:gd name="T2" fmla="*/ 69 w 17"/>
                  <a:gd name="T3" fmla="*/ 135 h 14"/>
                  <a:gd name="T4" fmla="*/ 0 w 17"/>
                  <a:gd name="T5" fmla="*/ 49 h 14"/>
                  <a:gd name="T6" fmla="*/ 49 w 17"/>
                  <a:gd name="T7" fmla="*/ 0 h 14"/>
                  <a:gd name="T8" fmla="*/ 96 w 17"/>
                  <a:gd name="T9" fmla="*/ 66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4"/>
                  <a:gd name="T17" fmla="*/ 17 w 17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4">
                    <a:moveTo>
                      <a:pt x="17" y="7"/>
                    </a:moveTo>
                    <a:lnTo>
                      <a:pt x="13" y="14"/>
                    </a:lnTo>
                    <a:lnTo>
                      <a:pt x="0" y="5"/>
                    </a:lnTo>
                    <a:lnTo>
                      <a:pt x="9" y="0"/>
                    </a:lnTo>
                    <a:lnTo>
                      <a:pt x="17" y="7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67" name="Freeform 86"/>
              <p:cNvSpPr>
                <a:spLocks/>
              </p:cNvSpPr>
              <p:nvPr/>
            </p:nvSpPr>
            <p:spPr bwMode="auto">
              <a:xfrm>
                <a:off x="828" y="3445"/>
                <a:ext cx="13" cy="25"/>
              </a:xfrm>
              <a:custGeom>
                <a:avLst/>
                <a:gdLst>
                  <a:gd name="T0" fmla="*/ 38 w 10"/>
                  <a:gd name="T1" fmla="*/ 48 h 16"/>
                  <a:gd name="T2" fmla="*/ 21 w 10"/>
                  <a:gd name="T3" fmla="*/ 148 h 16"/>
                  <a:gd name="T4" fmla="*/ 0 w 10"/>
                  <a:gd name="T5" fmla="*/ 0 h 16"/>
                  <a:gd name="T6" fmla="*/ 38 w 10"/>
                  <a:gd name="T7" fmla="*/ 48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6"/>
                  <a:gd name="T14" fmla="*/ 10 w 10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6">
                    <a:moveTo>
                      <a:pt x="10" y="5"/>
                    </a:moveTo>
                    <a:lnTo>
                      <a:pt x="5" y="16"/>
                    </a:lnTo>
                    <a:lnTo>
                      <a:pt x="0" y="0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grpSp>
            <p:nvGrpSpPr>
              <p:cNvPr id="168" name="Group 87"/>
              <p:cNvGrpSpPr>
                <a:grpSpLocks/>
              </p:cNvGrpSpPr>
              <p:nvPr/>
            </p:nvGrpSpPr>
            <p:grpSpPr bwMode="auto">
              <a:xfrm>
                <a:off x="853" y="3465"/>
                <a:ext cx="130" cy="38"/>
                <a:chOff x="527" y="2305"/>
                <a:chExt cx="94" cy="25"/>
              </a:xfrm>
            </p:grpSpPr>
            <p:sp>
              <p:nvSpPr>
                <p:cNvPr id="180" name="Oval 88"/>
                <p:cNvSpPr>
                  <a:spLocks noChangeArrowheads="1"/>
                </p:cNvSpPr>
                <p:nvPr/>
              </p:nvSpPr>
              <p:spPr bwMode="auto">
                <a:xfrm>
                  <a:off x="600" y="2305"/>
                  <a:ext cx="21" cy="24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sp>
              <p:nvSpPr>
                <p:cNvPr id="181" name="Oval 89"/>
                <p:cNvSpPr>
                  <a:spLocks noChangeArrowheads="1"/>
                </p:cNvSpPr>
                <p:nvPr/>
              </p:nvSpPr>
              <p:spPr bwMode="auto">
                <a:xfrm>
                  <a:off x="527" y="2306"/>
                  <a:ext cx="21" cy="24"/>
                </a:xfrm>
                <a:prstGeom prst="ellipse">
                  <a:avLst/>
                </a:pr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200">
                    <a:solidFill>
                      <a:srgbClr val="000000"/>
                    </a:solidFill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</p:grpSp>
          <p:sp>
            <p:nvSpPr>
              <p:cNvPr id="169" name="Freeform 90"/>
              <p:cNvSpPr>
                <a:spLocks/>
              </p:cNvSpPr>
              <p:nvPr/>
            </p:nvSpPr>
            <p:spPr bwMode="auto">
              <a:xfrm>
                <a:off x="822" y="3360"/>
                <a:ext cx="206" cy="141"/>
              </a:xfrm>
              <a:custGeom>
                <a:avLst/>
                <a:gdLst>
                  <a:gd name="T0" fmla="*/ 690 w 148"/>
                  <a:gd name="T1" fmla="*/ 735 h 93"/>
                  <a:gd name="T2" fmla="*/ 124 w 148"/>
                  <a:gd name="T3" fmla="*/ 744 h 93"/>
                  <a:gd name="T4" fmla="*/ 50 w 148"/>
                  <a:gd name="T5" fmla="*/ 696 h 93"/>
                  <a:gd name="T6" fmla="*/ 1 w 148"/>
                  <a:gd name="T7" fmla="*/ 616 h 93"/>
                  <a:gd name="T8" fmla="*/ 0 w 148"/>
                  <a:gd name="T9" fmla="*/ 418 h 93"/>
                  <a:gd name="T10" fmla="*/ 40 w 148"/>
                  <a:gd name="T11" fmla="*/ 249 h 93"/>
                  <a:gd name="T12" fmla="*/ 170 w 148"/>
                  <a:gd name="T13" fmla="*/ 94 h 93"/>
                  <a:gd name="T14" fmla="*/ 316 w 148"/>
                  <a:gd name="T15" fmla="*/ 12 h 93"/>
                  <a:gd name="T16" fmla="*/ 441 w 148"/>
                  <a:gd name="T17" fmla="*/ 0 h 93"/>
                  <a:gd name="T18" fmla="*/ 529 w 148"/>
                  <a:gd name="T19" fmla="*/ 49 h 93"/>
                  <a:gd name="T20" fmla="*/ 604 w 148"/>
                  <a:gd name="T21" fmla="*/ 103 h 93"/>
                  <a:gd name="T22" fmla="*/ 663 w 148"/>
                  <a:gd name="T23" fmla="*/ 183 h 93"/>
                  <a:gd name="T24" fmla="*/ 708 w 148"/>
                  <a:gd name="T25" fmla="*/ 258 h 93"/>
                  <a:gd name="T26" fmla="*/ 747 w 148"/>
                  <a:gd name="T27" fmla="*/ 344 h 93"/>
                  <a:gd name="T28" fmla="*/ 773 w 148"/>
                  <a:gd name="T29" fmla="*/ 485 h 93"/>
                  <a:gd name="T30" fmla="*/ 757 w 148"/>
                  <a:gd name="T31" fmla="*/ 655 h 93"/>
                  <a:gd name="T32" fmla="*/ 690 w 148"/>
                  <a:gd name="T33" fmla="*/ 735 h 9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48"/>
                  <a:gd name="T52" fmla="*/ 0 h 93"/>
                  <a:gd name="T53" fmla="*/ 148 w 148"/>
                  <a:gd name="T54" fmla="*/ 93 h 9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48" h="93">
                    <a:moveTo>
                      <a:pt x="132" y="92"/>
                    </a:moveTo>
                    <a:lnTo>
                      <a:pt x="24" y="93"/>
                    </a:lnTo>
                    <a:lnTo>
                      <a:pt x="10" y="87"/>
                    </a:lnTo>
                    <a:lnTo>
                      <a:pt x="1" y="77"/>
                    </a:lnTo>
                    <a:lnTo>
                      <a:pt x="0" y="52"/>
                    </a:lnTo>
                    <a:lnTo>
                      <a:pt x="8" y="31"/>
                    </a:lnTo>
                    <a:lnTo>
                      <a:pt x="32" y="12"/>
                    </a:lnTo>
                    <a:lnTo>
                      <a:pt x="60" y="1"/>
                    </a:lnTo>
                    <a:lnTo>
                      <a:pt x="85" y="0"/>
                    </a:lnTo>
                    <a:lnTo>
                      <a:pt x="101" y="6"/>
                    </a:lnTo>
                    <a:lnTo>
                      <a:pt x="116" y="13"/>
                    </a:lnTo>
                    <a:lnTo>
                      <a:pt x="127" y="23"/>
                    </a:lnTo>
                    <a:lnTo>
                      <a:pt x="136" y="32"/>
                    </a:lnTo>
                    <a:lnTo>
                      <a:pt x="143" y="43"/>
                    </a:lnTo>
                    <a:lnTo>
                      <a:pt x="148" y="61"/>
                    </a:lnTo>
                    <a:lnTo>
                      <a:pt x="145" y="82"/>
                    </a:lnTo>
                    <a:lnTo>
                      <a:pt x="132" y="92"/>
                    </a:lnTo>
                    <a:close/>
                  </a:path>
                </a:pathLst>
              </a:custGeom>
              <a:solidFill>
                <a:srgbClr val="99C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70" name="Freeform 91"/>
              <p:cNvSpPr>
                <a:spLocks/>
              </p:cNvSpPr>
              <p:nvPr/>
            </p:nvSpPr>
            <p:spPr bwMode="auto">
              <a:xfrm>
                <a:off x="946" y="3369"/>
                <a:ext cx="42" cy="73"/>
              </a:xfrm>
              <a:custGeom>
                <a:avLst/>
                <a:gdLst>
                  <a:gd name="T0" fmla="*/ 97 w 30"/>
                  <a:gd name="T1" fmla="*/ 41 h 48"/>
                  <a:gd name="T2" fmla="*/ 162 w 30"/>
                  <a:gd name="T3" fmla="*/ 114 h 48"/>
                  <a:gd name="T4" fmla="*/ 162 w 30"/>
                  <a:gd name="T5" fmla="*/ 268 h 48"/>
                  <a:gd name="T6" fmla="*/ 118 w 30"/>
                  <a:gd name="T7" fmla="*/ 391 h 48"/>
                  <a:gd name="T8" fmla="*/ 0 w 30"/>
                  <a:gd name="T9" fmla="*/ 236 h 48"/>
                  <a:gd name="T10" fmla="*/ 29 w 30"/>
                  <a:gd name="T11" fmla="*/ 123 h 48"/>
                  <a:gd name="T12" fmla="*/ 41 w 30"/>
                  <a:gd name="T13" fmla="*/ 0 h 48"/>
                  <a:gd name="T14" fmla="*/ 97 w 30"/>
                  <a:gd name="T15" fmla="*/ 41 h 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"/>
                  <a:gd name="T25" fmla="*/ 0 h 48"/>
                  <a:gd name="T26" fmla="*/ 30 w 30"/>
                  <a:gd name="T27" fmla="*/ 48 h 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" h="48">
                    <a:moveTo>
                      <a:pt x="18" y="5"/>
                    </a:moveTo>
                    <a:lnTo>
                      <a:pt x="30" y="14"/>
                    </a:lnTo>
                    <a:lnTo>
                      <a:pt x="30" y="33"/>
                    </a:lnTo>
                    <a:lnTo>
                      <a:pt x="22" y="48"/>
                    </a:lnTo>
                    <a:lnTo>
                      <a:pt x="0" y="29"/>
                    </a:lnTo>
                    <a:lnTo>
                      <a:pt x="6" y="15"/>
                    </a:lnTo>
                    <a:lnTo>
                      <a:pt x="8" y="0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71" name="Freeform 92"/>
              <p:cNvSpPr>
                <a:spLocks/>
              </p:cNvSpPr>
              <p:nvPr/>
            </p:nvSpPr>
            <p:spPr bwMode="auto">
              <a:xfrm>
                <a:off x="855" y="3374"/>
                <a:ext cx="28" cy="62"/>
              </a:xfrm>
              <a:custGeom>
                <a:avLst/>
                <a:gdLst>
                  <a:gd name="T0" fmla="*/ 108 w 20"/>
                  <a:gd name="T1" fmla="*/ 0 h 41"/>
                  <a:gd name="T2" fmla="*/ 97 w 20"/>
                  <a:gd name="T3" fmla="*/ 110 h 41"/>
                  <a:gd name="T4" fmla="*/ 108 w 20"/>
                  <a:gd name="T5" fmla="*/ 188 h 41"/>
                  <a:gd name="T6" fmla="*/ 41 w 20"/>
                  <a:gd name="T7" fmla="*/ 325 h 41"/>
                  <a:gd name="T8" fmla="*/ 0 w 20"/>
                  <a:gd name="T9" fmla="*/ 183 h 41"/>
                  <a:gd name="T10" fmla="*/ 1 w 20"/>
                  <a:gd name="T11" fmla="*/ 48 h 41"/>
                  <a:gd name="T12" fmla="*/ 108 w 20"/>
                  <a:gd name="T13" fmla="*/ 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41"/>
                  <a:gd name="T23" fmla="*/ 20 w 20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41">
                    <a:moveTo>
                      <a:pt x="20" y="0"/>
                    </a:moveTo>
                    <a:lnTo>
                      <a:pt x="18" y="14"/>
                    </a:lnTo>
                    <a:lnTo>
                      <a:pt x="20" y="24"/>
                    </a:lnTo>
                    <a:lnTo>
                      <a:pt x="8" y="41"/>
                    </a:lnTo>
                    <a:lnTo>
                      <a:pt x="0" y="23"/>
                    </a:lnTo>
                    <a:lnTo>
                      <a:pt x="1" y="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72" name="Freeform 93"/>
              <p:cNvSpPr>
                <a:spLocks/>
              </p:cNvSpPr>
              <p:nvPr/>
            </p:nvSpPr>
            <p:spPr bwMode="auto">
              <a:xfrm>
                <a:off x="869" y="3413"/>
                <a:ext cx="99" cy="29"/>
              </a:xfrm>
              <a:custGeom>
                <a:avLst/>
                <a:gdLst>
                  <a:gd name="T0" fmla="*/ 257 w 71"/>
                  <a:gd name="T1" fmla="*/ 0 h 19"/>
                  <a:gd name="T2" fmla="*/ 374 w 71"/>
                  <a:gd name="T3" fmla="*/ 156 h 19"/>
                  <a:gd name="T4" fmla="*/ 0 w 71"/>
                  <a:gd name="T5" fmla="*/ 142 h 19"/>
                  <a:gd name="T6" fmla="*/ 68 w 71"/>
                  <a:gd name="T7" fmla="*/ 27 h 19"/>
                  <a:gd name="T8" fmla="*/ 257 w 71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9"/>
                  <a:gd name="T17" fmla="*/ 71 w 7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9">
                    <a:moveTo>
                      <a:pt x="49" y="0"/>
                    </a:moveTo>
                    <a:lnTo>
                      <a:pt x="71" y="19"/>
                    </a:lnTo>
                    <a:lnTo>
                      <a:pt x="0" y="17"/>
                    </a:lnTo>
                    <a:lnTo>
                      <a:pt x="13" y="3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73" name="Freeform 94"/>
              <p:cNvSpPr>
                <a:spLocks/>
              </p:cNvSpPr>
              <p:nvPr/>
            </p:nvSpPr>
            <p:spPr bwMode="auto">
              <a:xfrm>
                <a:off x="914" y="3413"/>
                <a:ext cx="4" cy="28"/>
              </a:xfrm>
              <a:custGeom>
                <a:avLst/>
                <a:gdLst>
                  <a:gd name="T0" fmla="*/ 12 w 3"/>
                  <a:gd name="T1" fmla="*/ 0 h 18"/>
                  <a:gd name="T2" fmla="*/ 1 w 3"/>
                  <a:gd name="T3" fmla="*/ 82 h 18"/>
                  <a:gd name="T4" fmla="*/ 0 w 3"/>
                  <a:gd name="T5" fmla="*/ 165 h 18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8"/>
                  <a:gd name="T11" fmla="*/ 3 w 3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8">
                    <a:moveTo>
                      <a:pt x="3" y="0"/>
                    </a:moveTo>
                    <a:lnTo>
                      <a:pt x="1" y="9"/>
                    </a:lnTo>
                    <a:lnTo>
                      <a:pt x="0" y="18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74" name="Freeform 95"/>
              <p:cNvSpPr>
                <a:spLocks/>
              </p:cNvSpPr>
              <p:nvPr/>
            </p:nvSpPr>
            <p:spPr bwMode="auto">
              <a:xfrm>
                <a:off x="990" y="3451"/>
                <a:ext cx="24" cy="22"/>
              </a:xfrm>
              <a:custGeom>
                <a:avLst/>
                <a:gdLst>
                  <a:gd name="T0" fmla="*/ 96 w 17"/>
                  <a:gd name="T1" fmla="*/ 66 h 14"/>
                  <a:gd name="T2" fmla="*/ 69 w 17"/>
                  <a:gd name="T3" fmla="*/ 135 h 14"/>
                  <a:gd name="T4" fmla="*/ 0 w 17"/>
                  <a:gd name="T5" fmla="*/ 49 h 14"/>
                  <a:gd name="T6" fmla="*/ 49 w 17"/>
                  <a:gd name="T7" fmla="*/ 0 h 14"/>
                  <a:gd name="T8" fmla="*/ 96 w 17"/>
                  <a:gd name="T9" fmla="*/ 66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4"/>
                  <a:gd name="T17" fmla="*/ 17 w 17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4">
                    <a:moveTo>
                      <a:pt x="17" y="7"/>
                    </a:moveTo>
                    <a:lnTo>
                      <a:pt x="13" y="14"/>
                    </a:lnTo>
                    <a:lnTo>
                      <a:pt x="0" y="5"/>
                    </a:lnTo>
                    <a:lnTo>
                      <a:pt x="9" y="0"/>
                    </a:lnTo>
                    <a:lnTo>
                      <a:pt x="17" y="7"/>
                    </a:lnTo>
                    <a:close/>
                  </a:path>
                </a:pathLst>
              </a:custGeom>
              <a:solidFill>
                <a:srgbClr val="CCEC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75" name="Freeform 96"/>
              <p:cNvSpPr>
                <a:spLocks/>
              </p:cNvSpPr>
              <p:nvPr/>
            </p:nvSpPr>
            <p:spPr bwMode="auto">
              <a:xfrm>
                <a:off x="828" y="3445"/>
                <a:ext cx="13" cy="25"/>
              </a:xfrm>
              <a:custGeom>
                <a:avLst/>
                <a:gdLst>
                  <a:gd name="T0" fmla="*/ 38 w 10"/>
                  <a:gd name="T1" fmla="*/ 48 h 16"/>
                  <a:gd name="T2" fmla="*/ 21 w 10"/>
                  <a:gd name="T3" fmla="*/ 148 h 16"/>
                  <a:gd name="T4" fmla="*/ 0 w 10"/>
                  <a:gd name="T5" fmla="*/ 0 h 16"/>
                  <a:gd name="T6" fmla="*/ 38 w 10"/>
                  <a:gd name="T7" fmla="*/ 48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6"/>
                  <a:gd name="T14" fmla="*/ 10 w 10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6">
                    <a:moveTo>
                      <a:pt x="10" y="5"/>
                    </a:moveTo>
                    <a:lnTo>
                      <a:pt x="5" y="16"/>
                    </a:lnTo>
                    <a:lnTo>
                      <a:pt x="0" y="0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76" name="Oval 97"/>
              <p:cNvSpPr>
                <a:spLocks noChangeArrowheads="1"/>
              </p:cNvSpPr>
              <p:nvPr/>
            </p:nvSpPr>
            <p:spPr bwMode="auto">
              <a:xfrm>
                <a:off x="954" y="3465"/>
                <a:ext cx="29" cy="36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77" name="Oval 98"/>
              <p:cNvSpPr>
                <a:spLocks noChangeArrowheads="1"/>
              </p:cNvSpPr>
              <p:nvPr/>
            </p:nvSpPr>
            <p:spPr bwMode="auto">
              <a:xfrm>
                <a:off x="853" y="3466"/>
                <a:ext cx="29" cy="37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78" name="Oval 99"/>
              <p:cNvSpPr>
                <a:spLocks noChangeArrowheads="1"/>
              </p:cNvSpPr>
              <p:nvPr/>
            </p:nvSpPr>
            <p:spPr bwMode="auto">
              <a:xfrm>
                <a:off x="954" y="3465"/>
                <a:ext cx="29" cy="36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79" name="Oval 100"/>
              <p:cNvSpPr>
                <a:spLocks noChangeArrowheads="1"/>
              </p:cNvSpPr>
              <p:nvPr/>
            </p:nvSpPr>
            <p:spPr bwMode="auto">
              <a:xfrm>
                <a:off x="853" y="3466"/>
                <a:ext cx="29" cy="37"/>
              </a:xfrm>
              <a:prstGeom prst="ellipse">
                <a:avLst/>
              </a:pr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 sz="12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pic>
          <p:nvPicPr>
            <p:cNvPr id="137" name="Picture 3" descr="F:\Works\テンプレートファイル\画像\charactor\yellow1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44008" y="1628800"/>
              <a:ext cx="144016" cy="266662"/>
            </a:xfrm>
            <a:prstGeom prst="rect">
              <a:avLst/>
            </a:prstGeom>
            <a:noFill/>
          </p:spPr>
        </p:pic>
        <p:pic>
          <p:nvPicPr>
            <p:cNvPr id="138" name="Picture 2" descr="F:\Works\テンプレートファイル\画像\charactor\blue1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76567" y="1622943"/>
              <a:ext cx="144017" cy="267459"/>
            </a:xfrm>
            <a:prstGeom prst="rect">
              <a:avLst/>
            </a:prstGeom>
            <a:noFill/>
          </p:spPr>
        </p:pic>
        <p:pic>
          <p:nvPicPr>
            <p:cNvPr id="139" name="Picture 2" descr="F:\Works\テンプレートファイル\画像\charactor\blue1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3009426" y="1796962"/>
              <a:ext cx="135632" cy="267459"/>
            </a:xfrm>
            <a:prstGeom prst="rect">
              <a:avLst/>
            </a:prstGeom>
            <a:noFill/>
          </p:spPr>
        </p:pic>
        <p:grpSp>
          <p:nvGrpSpPr>
            <p:cNvPr id="140" name="グループ化 151"/>
            <p:cNvGrpSpPr/>
            <p:nvPr/>
          </p:nvGrpSpPr>
          <p:grpSpPr>
            <a:xfrm>
              <a:off x="3491894" y="1268766"/>
              <a:ext cx="360042" cy="360040"/>
              <a:chOff x="3059832" y="3861048"/>
              <a:chExt cx="432049" cy="432049"/>
            </a:xfrm>
          </p:grpSpPr>
          <p:cxnSp>
            <p:nvCxnSpPr>
              <p:cNvPr id="151" name="直線コネクタ 150"/>
              <p:cNvCxnSpPr/>
              <p:nvPr/>
            </p:nvCxnSpPr>
            <p:spPr bwMode="auto">
              <a:xfrm rot="5400000" flipH="1" flipV="1">
                <a:off x="3018370" y="4054203"/>
                <a:ext cx="398814" cy="78972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2" name="直線コネクタ 151"/>
              <p:cNvCxnSpPr/>
              <p:nvPr/>
            </p:nvCxnSpPr>
            <p:spPr bwMode="auto">
              <a:xfrm rot="16200000" flipV="1">
                <a:off x="3107213" y="4044332"/>
                <a:ext cx="398814" cy="98715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直線コネクタ 152"/>
              <p:cNvCxnSpPr/>
              <p:nvPr/>
            </p:nvCxnSpPr>
            <p:spPr bwMode="auto">
              <a:xfrm rot="16200000" flipV="1">
                <a:off x="3243771" y="4020969"/>
                <a:ext cx="66469" cy="78972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直線コネクタ 153"/>
              <p:cNvCxnSpPr/>
              <p:nvPr/>
            </p:nvCxnSpPr>
            <p:spPr bwMode="auto">
              <a:xfrm rot="5400000" flipH="1" flipV="1">
                <a:off x="3222879" y="4022118"/>
                <a:ext cx="66469" cy="76674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直線コネクタ 154"/>
              <p:cNvCxnSpPr/>
              <p:nvPr/>
            </p:nvCxnSpPr>
            <p:spPr bwMode="auto">
              <a:xfrm rot="5400000" flipH="1" flipV="1">
                <a:off x="3206261" y="4068844"/>
                <a:ext cx="99703" cy="11616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6" name="直線コネクタ 155"/>
              <p:cNvCxnSpPr/>
              <p:nvPr/>
            </p:nvCxnSpPr>
            <p:spPr bwMode="auto">
              <a:xfrm rot="10800000">
                <a:off x="3217777" y="4093689"/>
                <a:ext cx="118458" cy="83086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7" name="直線コネクタ 156"/>
              <p:cNvCxnSpPr/>
              <p:nvPr/>
            </p:nvCxnSpPr>
            <p:spPr bwMode="auto">
              <a:xfrm>
                <a:off x="3198033" y="4176775"/>
                <a:ext cx="138201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8" name="稲妻 157"/>
              <p:cNvSpPr/>
              <p:nvPr/>
            </p:nvSpPr>
            <p:spPr bwMode="auto">
              <a:xfrm>
                <a:off x="3059832" y="3861048"/>
                <a:ext cx="177688" cy="111159"/>
              </a:xfrm>
              <a:prstGeom prst="lightningBolt">
                <a:avLst/>
              </a:prstGeom>
              <a:solidFill>
                <a:srgbClr val="FFFF00"/>
              </a:solidFill>
              <a:ln w="63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4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59" name="稲妻 158"/>
              <p:cNvSpPr/>
              <p:nvPr/>
            </p:nvSpPr>
            <p:spPr bwMode="auto">
              <a:xfrm flipH="1">
                <a:off x="3316492" y="3877665"/>
                <a:ext cx="175389" cy="111159"/>
              </a:xfrm>
              <a:prstGeom prst="lightningBolt">
                <a:avLst/>
              </a:prstGeom>
              <a:solidFill>
                <a:srgbClr val="FFFF00"/>
              </a:solidFill>
              <a:ln w="63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4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grpSp>
          <p:nvGrpSpPr>
            <p:cNvPr id="141" name="グループ化 152"/>
            <p:cNvGrpSpPr/>
            <p:nvPr/>
          </p:nvGrpSpPr>
          <p:grpSpPr>
            <a:xfrm>
              <a:off x="4932054" y="1556798"/>
              <a:ext cx="360042" cy="360040"/>
              <a:chOff x="3059832" y="3861048"/>
              <a:chExt cx="432049" cy="432049"/>
            </a:xfrm>
          </p:grpSpPr>
          <p:cxnSp>
            <p:nvCxnSpPr>
              <p:cNvPr id="142" name="直線コネクタ 141"/>
              <p:cNvCxnSpPr/>
              <p:nvPr/>
            </p:nvCxnSpPr>
            <p:spPr bwMode="auto">
              <a:xfrm rot="5400000" flipH="1" flipV="1">
                <a:off x="3018370" y="4054203"/>
                <a:ext cx="398814" cy="78972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3" name="直線コネクタ 142"/>
              <p:cNvCxnSpPr/>
              <p:nvPr/>
            </p:nvCxnSpPr>
            <p:spPr bwMode="auto">
              <a:xfrm rot="16200000" flipV="1">
                <a:off x="3107213" y="4044332"/>
                <a:ext cx="398814" cy="98715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4" name="直線コネクタ 143"/>
              <p:cNvCxnSpPr/>
              <p:nvPr/>
            </p:nvCxnSpPr>
            <p:spPr bwMode="auto">
              <a:xfrm rot="16200000" flipV="1">
                <a:off x="3243771" y="4020969"/>
                <a:ext cx="66469" cy="78972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5" name="直線コネクタ 144"/>
              <p:cNvCxnSpPr/>
              <p:nvPr/>
            </p:nvCxnSpPr>
            <p:spPr bwMode="auto">
              <a:xfrm rot="5400000" flipH="1" flipV="1">
                <a:off x="3222879" y="4022118"/>
                <a:ext cx="66469" cy="76674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6" name="直線コネクタ 145"/>
              <p:cNvCxnSpPr/>
              <p:nvPr/>
            </p:nvCxnSpPr>
            <p:spPr bwMode="auto">
              <a:xfrm rot="5400000" flipH="1" flipV="1">
                <a:off x="3206261" y="4068844"/>
                <a:ext cx="99703" cy="11616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7" name="直線コネクタ 146"/>
              <p:cNvCxnSpPr/>
              <p:nvPr/>
            </p:nvCxnSpPr>
            <p:spPr bwMode="auto">
              <a:xfrm rot="10800000">
                <a:off x="3217777" y="4093689"/>
                <a:ext cx="118458" cy="83086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8" name="直線コネクタ 147"/>
              <p:cNvCxnSpPr/>
              <p:nvPr/>
            </p:nvCxnSpPr>
            <p:spPr bwMode="auto">
              <a:xfrm>
                <a:off x="3198033" y="4176775"/>
                <a:ext cx="138201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49" name="稲妻 148"/>
              <p:cNvSpPr/>
              <p:nvPr/>
            </p:nvSpPr>
            <p:spPr bwMode="auto">
              <a:xfrm>
                <a:off x="3059832" y="3861048"/>
                <a:ext cx="177688" cy="111159"/>
              </a:xfrm>
              <a:prstGeom prst="lightningBolt">
                <a:avLst/>
              </a:prstGeom>
              <a:solidFill>
                <a:srgbClr val="FFFF00"/>
              </a:solidFill>
              <a:ln w="63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4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150" name="稲妻 149"/>
              <p:cNvSpPr/>
              <p:nvPr/>
            </p:nvSpPr>
            <p:spPr bwMode="auto">
              <a:xfrm flipH="1">
                <a:off x="3316492" y="3877665"/>
                <a:ext cx="175389" cy="111159"/>
              </a:xfrm>
              <a:prstGeom prst="lightningBolt">
                <a:avLst/>
              </a:prstGeom>
              <a:solidFill>
                <a:srgbClr val="FFFF00"/>
              </a:solidFill>
              <a:ln w="63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40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</p:grpSp>
      <p:sp>
        <p:nvSpPr>
          <p:cNvPr id="240" name="下矢印 239"/>
          <p:cNvSpPr/>
          <p:nvPr/>
        </p:nvSpPr>
        <p:spPr>
          <a:xfrm>
            <a:off x="2361932" y="2248902"/>
            <a:ext cx="936104" cy="432048"/>
          </a:xfrm>
          <a:prstGeom prst="down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右矢印 240"/>
          <p:cNvSpPr/>
          <p:nvPr/>
        </p:nvSpPr>
        <p:spPr>
          <a:xfrm>
            <a:off x="4139952" y="1497767"/>
            <a:ext cx="936104" cy="4712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右矢印 241"/>
          <p:cNvSpPr/>
          <p:nvPr/>
        </p:nvSpPr>
        <p:spPr>
          <a:xfrm>
            <a:off x="4141676" y="2793911"/>
            <a:ext cx="936104" cy="4712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角丸四角形吹き出し 248"/>
          <p:cNvSpPr/>
          <p:nvPr/>
        </p:nvSpPr>
        <p:spPr>
          <a:xfrm>
            <a:off x="3601466" y="1137727"/>
            <a:ext cx="754510" cy="374848"/>
          </a:xfrm>
          <a:prstGeom prst="wedgeRoundRectCallout">
            <a:avLst>
              <a:gd name="adj1" fmla="val -54918"/>
              <a:gd name="adj2" fmla="val 110779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現象</a:t>
            </a:r>
            <a:endParaRPr kumimoji="1" lang="ja-JP" altLang="en-US" dirty="0"/>
          </a:p>
        </p:txBody>
      </p:sp>
      <p:sp>
        <p:nvSpPr>
          <p:cNvPr id="250" name="角丸四角形吹き出し 249"/>
          <p:cNvSpPr/>
          <p:nvPr/>
        </p:nvSpPr>
        <p:spPr>
          <a:xfrm>
            <a:off x="3601466" y="2275047"/>
            <a:ext cx="754510" cy="374848"/>
          </a:xfrm>
          <a:prstGeom prst="wedgeRoundRectCallout">
            <a:avLst>
              <a:gd name="adj1" fmla="val -54918"/>
              <a:gd name="adj2" fmla="val 110779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現象</a:t>
            </a:r>
            <a:endParaRPr kumimoji="1" lang="ja-JP" altLang="en-US" dirty="0"/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6732240" y="2073831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因果関係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252" name="下矢印 251"/>
          <p:cNvSpPr/>
          <p:nvPr/>
        </p:nvSpPr>
        <p:spPr>
          <a:xfrm>
            <a:off x="2461933" y="4797152"/>
            <a:ext cx="4176464" cy="57606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テキスト ボックス 252"/>
          <p:cNvSpPr txBox="1"/>
          <p:nvPr/>
        </p:nvSpPr>
        <p:spPr>
          <a:xfrm>
            <a:off x="179512" y="5478323"/>
            <a:ext cx="8928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 smtClean="0"/>
              <a:t>分析対象を理解しやすい形に再構成した</a:t>
            </a:r>
            <a:endParaRPr lang="en-US" altLang="ja-JP" sz="2400" dirty="0" smtClean="0"/>
          </a:p>
          <a:p>
            <a:pPr algn="ctr"/>
            <a:r>
              <a:rPr lang="ja-JP" altLang="en-US" sz="2400" dirty="0" smtClean="0"/>
              <a:t>仮想的な状況における</a:t>
            </a:r>
            <a:r>
              <a:rPr lang="en-US" altLang="ja-JP" sz="2400" dirty="0" smtClean="0">
                <a:solidFill>
                  <a:srgbClr val="FF0000"/>
                </a:solidFill>
              </a:rPr>
              <a:t>『</a:t>
            </a:r>
            <a:r>
              <a:rPr lang="ja-JP" altLang="en-US" sz="2400" dirty="0" smtClean="0">
                <a:solidFill>
                  <a:srgbClr val="FF0000"/>
                </a:solidFill>
              </a:rPr>
              <a:t>模擬実験</a:t>
            </a:r>
            <a:r>
              <a:rPr lang="en-US" altLang="ja-JP" sz="2400" dirty="0" smtClean="0">
                <a:solidFill>
                  <a:srgbClr val="FF0000"/>
                </a:solidFill>
              </a:rPr>
              <a:t>』</a:t>
            </a:r>
            <a:endParaRPr lang="en-US" altLang="ja-JP" sz="2400" b="1" dirty="0" smtClean="0">
              <a:solidFill>
                <a:srgbClr val="FF0000"/>
              </a:solidFill>
            </a:endParaRPr>
          </a:p>
        </p:txBody>
      </p:sp>
      <p:sp>
        <p:nvSpPr>
          <p:cNvPr id="254" name="テキスト ボックス 253"/>
          <p:cNvSpPr txBox="1"/>
          <p:nvPr/>
        </p:nvSpPr>
        <p:spPr>
          <a:xfrm>
            <a:off x="1187624" y="1300936"/>
            <a:ext cx="120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観測点</a:t>
            </a:r>
            <a:r>
              <a:rPr kumimoji="1" lang="en-US" altLang="ja-JP" dirty="0" smtClean="0"/>
              <a:t>A</a:t>
            </a:r>
            <a:endParaRPr kumimoji="1" lang="ja-JP" altLang="en-US" dirty="0"/>
          </a:p>
        </p:txBody>
      </p:sp>
      <p:sp>
        <p:nvSpPr>
          <p:cNvPr id="255" name="テキスト ボックス 254"/>
          <p:cNvSpPr txBox="1"/>
          <p:nvPr/>
        </p:nvSpPr>
        <p:spPr>
          <a:xfrm>
            <a:off x="1199649" y="2402061"/>
            <a:ext cx="120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観測点</a:t>
            </a:r>
            <a:r>
              <a:rPr kumimoji="1" lang="en-US" altLang="ja-JP" dirty="0" smtClean="0"/>
              <a:t>A’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117993" y="836712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/>
              <a:t>現実の事象</a:t>
            </a:r>
          </a:p>
        </p:txBody>
      </p:sp>
      <p:pic>
        <p:nvPicPr>
          <p:cNvPr id="10242" name="Picture 2" descr="C:\Users\HATA\AppData\Local\Microsoft\Windows\Temporary Internet Files\Content.IE5\WHZ10RH4\MC900431533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950" y="2170291"/>
            <a:ext cx="361603" cy="520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4" name="爆発 1 243"/>
          <p:cNvSpPr/>
          <p:nvPr/>
        </p:nvSpPr>
        <p:spPr>
          <a:xfrm>
            <a:off x="2512448" y="3566629"/>
            <a:ext cx="4142184" cy="1224136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理解したい！</a:t>
            </a:r>
          </a:p>
        </p:txBody>
      </p:sp>
    </p:spTree>
    <p:extLst>
      <p:ext uri="{BB962C8B-B14F-4D97-AF65-F5344CB8AC3E}">
        <p14:creationId xmlns:p14="http://schemas.microsoft.com/office/powerpoint/2010/main" val="2442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ja-JP" altLang="en-US" sz="4800" dirty="0">
                <a:latin typeface="HGP創英角ｺﾞｼｯｸUB" pitchFamily="50" charset="-128"/>
                <a:ea typeface="HGP創英角ｺﾞｼｯｸUB" pitchFamily="50" charset="-128"/>
              </a:rPr>
              <a:t>シミュレーション</a:t>
            </a:r>
            <a:r>
              <a:rPr kumimoji="1" lang="ja-JP" altLang="en-US" sz="4800" dirty="0" smtClean="0">
                <a:latin typeface="HGP創英角ｺﾞｼｯｸUB" pitchFamily="50" charset="-128"/>
                <a:ea typeface="HGP創英角ｺﾞｼｯｸUB" pitchFamily="50" charset="-128"/>
              </a:rPr>
              <a:t>の利用目的</a:t>
            </a:r>
            <a:endParaRPr kumimoji="1" lang="ja-JP" altLang="en-US" sz="48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412776"/>
            <a:ext cx="9036496" cy="4824536"/>
          </a:xfrm>
        </p:spPr>
        <p:txBody>
          <a:bodyPr>
            <a:noAutofit/>
          </a:bodyPr>
          <a:lstStyle/>
          <a:p>
            <a:r>
              <a:rPr lang="ja-JP" altLang="en-US" sz="2800" b="1" u="sng" dirty="0" smtClean="0">
                <a:latin typeface="HG丸ｺﾞｼｯｸM-PRO"/>
                <a:ea typeface="HG丸ｺﾞｼｯｸM-PRO"/>
                <a:cs typeface="HG丸ｺﾞｼｯｸM-PRO"/>
              </a:rPr>
              <a:t>対象の理解</a:t>
            </a:r>
            <a:endParaRPr lang="en-US" altLang="ja-JP" sz="2800" b="1" u="sng" dirty="0">
              <a:latin typeface="HG丸ｺﾞｼｯｸM-PRO"/>
              <a:ea typeface="HG丸ｺﾞｼｯｸM-PRO"/>
              <a:cs typeface="HG丸ｺﾞｼｯｸM-PRO"/>
            </a:endParaRPr>
          </a:p>
          <a:p>
            <a:pPr lvl="1"/>
            <a:r>
              <a:rPr lang="ja-JP" altLang="en-US" sz="2400" dirty="0" smtClean="0">
                <a:latin typeface="HG丸ｺﾞｼｯｸM-PRO"/>
                <a:ea typeface="HG丸ｺﾞｼｯｸM-PRO"/>
                <a:cs typeface="HG丸ｺﾞｼｯｸM-PRO"/>
              </a:rPr>
              <a:t>仮説</a:t>
            </a:r>
            <a:r>
              <a:rPr lang="en-US" altLang="ja-JP" sz="2400" dirty="0" smtClean="0">
                <a:latin typeface="HG丸ｺﾞｼｯｸM-PRO"/>
                <a:ea typeface="HG丸ｺﾞｼｯｸM-PRO"/>
                <a:cs typeface="HG丸ｺﾞｼｯｸM-PRO"/>
              </a:rPr>
              <a:t>⇒</a:t>
            </a:r>
            <a:r>
              <a:rPr lang="ja-JP" altLang="en-US" sz="2400" dirty="0">
                <a:latin typeface="HG丸ｺﾞｼｯｸM-PRO"/>
                <a:ea typeface="HG丸ｺﾞｼｯｸM-PRO"/>
                <a:cs typeface="HG丸ｺﾞｼｯｸM-PRO"/>
              </a:rPr>
              <a:t>モデル化</a:t>
            </a:r>
            <a:r>
              <a:rPr lang="en-US" altLang="ja-JP" sz="2400" dirty="0" smtClean="0">
                <a:latin typeface="HG丸ｺﾞｼｯｸM-PRO"/>
                <a:ea typeface="HG丸ｺﾞｼｯｸM-PRO"/>
                <a:cs typeface="HG丸ｺﾞｼｯｸM-PRO"/>
              </a:rPr>
              <a:t>⇒</a:t>
            </a:r>
            <a:r>
              <a:rPr lang="ja-JP" altLang="en-US" sz="2400" dirty="0" smtClean="0">
                <a:latin typeface="HG丸ｺﾞｼｯｸM-PRO"/>
                <a:ea typeface="HG丸ｺﾞｼｯｸM-PRO"/>
                <a:cs typeface="HG丸ｺﾞｼｯｸM-PRO"/>
              </a:rPr>
              <a:t>現況との比較</a:t>
            </a:r>
            <a:r>
              <a:rPr lang="en-US" altLang="ja-JP" sz="2400" dirty="0" smtClean="0">
                <a:latin typeface="HG丸ｺﾞｼｯｸM-PRO"/>
                <a:ea typeface="HG丸ｺﾞｼｯｸM-PRO"/>
                <a:cs typeface="HG丸ｺﾞｼｯｸM-PRO"/>
              </a:rPr>
              <a:t>⇒</a:t>
            </a:r>
            <a:r>
              <a:rPr lang="ja-JP" altLang="en-US" sz="2400" dirty="0" smtClean="0">
                <a:latin typeface="HG丸ｺﾞｼｯｸM-PRO"/>
                <a:ea typeface="HG丸ｺﾞｼｯｸM-PRO"/>
                <a:cs typeface="HG丸ｺﾞｼｯｸM-PRO"/>
              </a:rPr>
              <a:t>仮説正当性評価</a:t>
            </a:r>
            <a:endParaRPr lang="en-US" altLang="ja-JP" sz="2400" dirty="0" smtClean="0">
              <a:latin typeface="HG丸ｺﾞｼｯｸM-PRO"/>
              <a:ea typeface="HG丸ｺﾞｼｯｸM-PRO"/>
              <a:cs typeface="HG丸ｺﾞｼｯｸM-PRO"/>
            </a:endParaRPr>
          </a:p>
          <a:p>
            <a:r>
              <a:rPr lang="ja-JP" altLang="en-US" sz="2800" b="1" u="sng" dirty="0" smtClean="0">
                <a:latin typeface="HG丸ｺﾞｼｯｸM-PRO"/>
                <a:ea typeface="HG丸ｺﾞｼｯｸM-PRO"/>
                <a:cs typeface="HG丸ｺﾞｼｯｸM-PRO"/>
              </a:rPr>
              <a:t>事前施策検証（予測）</a:t>
            </a:r>
            <a:endParaRPr lang="en-US" altLang="ja-JP" sz="2800" b="1" u="sng" dirty="0">
              <a:latin typeface="HG丸ｺﾞｼｯｸM-PRO"/>
              <a:ea typeface="HG丸ｺﾞｼｯｸM-PRO"/>
              <a:cs typeface="HG丸ｺﾞｼｯｸM-PRO"/>
            </a:endParaRPr>
          </a:p>
          <a:p>
            <a:pPr lvl="1"/>
            <a:r>
              <a:rPr lang="ja-JP" altLang="en-US" sz="2400" dirty="0">
                <a:latin typeface="HG丸ｺﾞｼｯｸM-PRO"/>
                <a:ea typeface="HG丸ｺﾞｼｯｸM-PRO"/>
                <a:cs typeface="HG丸ｺﾞｼｯｸM-PRO"/>
              </a:rPr>
              <a:t>現況再現</a:t>
            </a:r>
            <a:r>
              <a:rPr lang="en-US" altLang="ja-JP" sz="2400" dirty="0">
                <a:latin typeface="HG丸ｺﾞｼｯｸM-PRO"/>
                <a:ea typeface="HG丸ｺﾞｼｯｸM-PRO"/>
                <a:cs typeface="HG丸ｺﾞｼｯｸM-PRO"/>
              </a:rPr>
              <a:t>⇒</a:t>
            </a:r>
            <a:r>
              <a:rPr lang="ja-JP" altLang="en-US" sz="2400" dirty="0">
                <a:latin typeface="HG丸ｺﾞｼｯｸM-PRO"/>
                <a:ea typeface="HG丸ｺﾞｼｯｸM-PRO"/>
                <a:cs typeface="HG丸ｺﾞｼｯｸM-PRO"/>
              </a:rPr>
              <a:t>施策実施</a:t>
            </a:r>
            <a:r>
              <a:rPr lang="en-US" altLang="ja-JP" sz="2400" dirty="0">
                <a:latin typeface="HG丸ｺﾞｼｯｸM-PRO"/>
                <a:ea typeface="HG丸ｺﾞｼｯｸM-PRO"/>
                <a:cs typeface="HG丸ｺﾞｼｯｸM-PRO"/>
              </a:rPr>
              <a:t>⇒</a:t>
            </a:r>
            <a:r>
              <a:rPr lang="ja-JP" altLang="en-US" sz="2400" dirty="0">
                <a:latin typeface="HG丸ｺﾞｼｯｸM-PRO"/>
                <a:ea typeface="HG丸ｺﾞｼｯｸM-PRO"/>
                <a:cs typeface="HG丸ｺﾞｼｯｸM-PRO"/>
              </a:rPr>
              <a:t>施策の影響観察</a:t>
            </a:r>
            <a:endParaRPr lang="en-US" altLang="ja-JP" sz="2400" dirty="0">
              <a:latin typeface="HG丸ｺﾞｼｯｸM-PRO"/>
              <a:ea typeface="HG丸ｺﾞｼｯｸM-PRO"/>
              <a:cs typeface="HG丸ｺﾞｼｯｸM-PRO"/>
            </a:endParaRPr>
          </a:p>
          <a:p>
            <a:r>
              <a:rPr lang="ja-JP" altLang="en-US" sz="2800" b="1" u="sng" dirty="0" smtClean="0">
                <a:latin typeface="HG丸ｺﾞｼｯｸM-PRO"/>
                <a:ea typeface="HG丸ｺﾞｼｯｸM-PRO"/>
                <a:cs typeface="HG丸ｺﾞｼｯｸM-PRO"/>
              </a:rPr>
              <a:t>説明材料（コミュニケーションツール）</a:t>
            </a:r>
            <a:endParaRPr lang="en-US" altLang="ja-JP" sz="2800" b="1" u="sng" dirty="0">
              <a:latin typeface="HG丸ｺﾞｼｯｸM-PRO"/>
              <a:ea typeface="HG丸ｺﾞｼｯｸM-PRO"/>
              <a:cs typeface="HG丸ｺﾞｼｯｸM-PRO"/>
            </a:endParaRPr>
          </a:p>
          <a:p>
            <a:pPr lvl="1"/>
            <a:r>
              <a:rPr lang="ja-JP" altLang="en-US" sz="2400" dirty="0" smtClean="0">
                <a:latin typeface="HG丸ｺﾞｼｯｸM-PRO"/>
                <a:ea typeface="HG丸ｺﾞｼｯｸM-PRO"/>
                <a:cs typeface="HG丸ｺﾞｼｯｸM-PRO"/>
              </a:rPr>
              <a:t>モデリング</a:t>
            </a:r>
            <a:r>
              <a:rPr lang="en-US" altLang="ja-JP" sz="2400" dirty="0" smtClean="0">
                <a:latin typeface="HG丸ｺﾞｼｯｸM-PRO"/>
                <a:ea typeface="HG丸ｺﾞｼｯｸM-PRO"/>
                <a:cs typeface="HG丸ｺﾞｼｯｸM-PRO"/>
              </a:rPr>
              <a:t>⇒</a:t>
            </a:r>
            <a:r>
              <a:rPr lang="ja-JP" altLang="en-US" sz="2400" dirty="0" smtClean="0">
                <a:latin typeface="HG丸ｺﾞｼｯｸM-PRO"/>
                <a:ea typeface="HG丸ｺﾞｼｯｸM-PRO"/>
                <a:cs typeface="HG丸ｺﾞｼｯｸM-PRO"/>
              </a:rPr>
              <a:t>結果提示</a:t>
            </a:r>
            <a:r>
              <a:rPr lang="en-US" altLang="ja-JP" sz="2400" dirty="0" smtClean="0">
                <a:latin typeface="HG丸ｺﾞｼｯｸM-PRO"/>
                <a:ea typeface="HG丸ｺﾞｼｯｸM-PRO"/>
                <a:cs typeface="HG丸ｺﾞｼｯｸM-PRO"/>
              </a:rPr>
              <a:t>⇒</a:t>
            </a:r>
            <a:r>
              <a:rPr lang="ja-JP" altLang="en-US" sz="2400" dirty="0" smtClean="0">
                <a:latin typeface="HG丸ｺﾞｼｯｸM-PRO"/>
                <a:ea typeface="HG丸ｺﾞｼｯｸM-PRO"/>
                <a:cs typeface="HG丸ｺﾞｼｯｸM-PRO"/>
              </a:rPr>
              <a:t>フィードバック・反映</a:t>
            </a:r>
            <a:r>
              <a:rPr lang="en-US" altLang="ja-JP" sz="2400" dirty="0" smtClean="0">
                <a:latin typeface="HG丸ｺﾞｼｯｸM-PRO"/>
                <a:ea typeface="HG丸ｺﾞｼｯｸM-PRO"/>
                <a:cs typeface="HG丸ｺﾞｼｯｸM-PRO"/>
              </a:rPr>
              <a:t>⇒</a:t>
            </a:r>
            <a:r>
              <a:rPr lang="ja-JP" altLang="en-US" sz="2400" dirty="0" smtClean="0">
                <a:latin typeface="HG丸ｺﾞｼｯｸM-PRO"/>
                <a:ea typeface="HG丸ｺﾞｼｯｸM-PRO"/>
                <a:cs typeface="HG丸ｺﾞｼｯｸM-PRO"/>
              </a:rPr>
              <a:t>合意形成</a:t>
            </a:r>
            <a:endParaRPr lang="en-US" altLang="ja-JP" sz="2400" dirty="0" smtClean="0">
              <a:latin typeface="HG丸ｺﾞｼｯｸM-PRO"/>
              <a:ea typeface="HG丸ｺﾞｼｯｸM-PRO"/>
              <a:cs typeface="HG丸ｺﾞｼｯｸM-PRO"/>
            </a:endParaRPr>
          </a:p>
          <a:p>
            <a:r>
              <a:rPr lang="ja-JP" altLang="en-US" sz="2800" b="1" u="sng" dirty="0" smtClean="0">
                <a:latin typeface="HG丸ｺﾞｼｯｸM-PRO"/>
                <a:ea typeface="HG丸ｺﾞｼｯｸM-PRO"/>
                <a:cs typeface="HG丸ｺﾞｼｯｸM-PRO"/>
              </a:rPr>
              <a:t>ゲーミング（仮想状況のデータ収集）</a:t>
            </a:r>
            <a:endParaRPr lang="en-US" altLang="ja-JP" sz="2800" b="1" u="sng" dirty="0" smtClean="0">
              <a:latin typeface="HG丸ｺﾞｼｯｸM-PRO"/>
              <a:ea typeface="HG丸ｺﾞｼｯｸM-PRO"/>
              <a:cs typeface="HG丸ｺﾞｼｯｸM-PRO"/>
            </a:endParaRPr>
          </a:p>
          <a:p>
            <a:pPr lvl="1"/>
            <a:r>
              <a:rPr lang="ja-JP" altLang="en-US" sz="2400" dirty="0" smtClean="0">
                <a:latin typeface="HG丸ｺﾞｼｯｸM-PRO"/>
                <a:ea typeface="HG丸ｺﾞｼｯｸM-PRO"/>
                <a:cs typeface="HG丸ｺﾞｼｯｸM-PRO"/>
              </a:rPr>
              <a:t>対象空間のモデリング</a:t>
            </a:r>
            <a:r>
              <a:rPr lang="en-US" altLang="ja-JP" sz="2400" dirty="0" smtClean="0">
                <a:latin typeface="HG丸ｺﾞｼｯｸM-PRO"/>
                <a:ea typeface="HG丸ｺﾞｼｯｸM-PRO"/>
                <a:cs typeface="HG丸ｺﾞｼｯｸM-PRO"/>
              </a:rPr>
              <a:t>⇒</a:t>
            </a:r>
            <a:r>
              <a:rPr lang="ja-JP" altLang="en-US" sz="2400" dirty="0" smtClean="0">
                <a:latin typeface="HG丸ｺﾞｼｯｸM-PRO"/>
                <a:ea typeface="HG丸ｺﾞｼｯｸM-PRO"/>
                <a:cs typeface="HG丸ｺﾞｼｯｸM-PRO"/>
              </a:rPr>
              <a:t>人間の参加</a:t>
            </a:r>
            <a:r>
              <a:rPr lang="en-US" altLang="ja-JP" sz="2400" dirty="0" smtClean="0">
                <a:latin typeface="HG丸ｺﾞｼｯｸM-PRO"/>
                <a:ea typeface="HG丸ｺﾞｼｯｸM-PRO"/>
                <a:cs typeface="HG丸ｺﾞｼｯｸM-PRO"/>
              </a:rPr>
              <a:t>⇒</a:t>
            </a:r>
            <a:r>
              <a:rPr lang="ja-JP" altLang="en-US" sz="2400" dirty="0" smtClean="0">
                <a:latin typeface="HG丸ｺﾞｼｯｸM-PRO"/>
                <a:ea typeface="HG丸ｺﾞｼｯｸM-PRO"/>
                <a:cs typeface="HG丸ｺﾞｼｯｸM-PRO"/>
              </a:rPr>
              <a:t>行動／影響評価</a:t>
            </a:r>
            <a:endParaRPr kumimoji="1" lang="en-US" altLang="ja-JP" sz="2400" dirty="0" smtClean="0">
              <a:latin typeface="HG丸ｺﾞｼｯｸM-PRO"/>
              <a:ea typeface="HG丸ｺﾞｼｯｸM-PRO"/>
              <a:cs typeface="HG丸ｺﾞｼｯｸM-PRO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2011 KOZO KEIKAKU ENGINEERING Inc. All Rights Reserved. </a:t>
            </a:r>
            <a:endParaRPr lang="en-US" altLang="ja-JP" dirty="0" smtClean="0">
              <a:solidFill>
                <a:schemeClr val="tx1">
                  <a:lumMod val="75000"/>
                  <a:lumOff val="25000"/>
                </a:schemeClr>
              </a:solidFill>
              <a:ea typeface="Osaka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366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22114"/>
          </a:xfrm>
        </p:spPr>
        <p:txBody>
          <a:bodyPr/>
          <a:lstStyle/>
          <a:p>
            <a:r>
              <a:rPr kumimoji="1" lang="ja-JP" altLang="en-US" dirty="0" smtClean="0">
                <a:latin typeface="HGP創英角ｺﾞｼｯｸUB" pitchFamily="50" charset="-128"/>
                <a:ea typeface="HGP創英角ｺﾞｼｯｸUB" pitchFamily="50" charset="-128"/>
              </a:rPr>
              <a:t>シミュレーションの注意点</a:t>
            </a:r>
            <a:endParaRPr kumimoji="1" lang="ja-JP" altLang="en-US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980728"/>
            <a:ext cx="8316416" cy="5400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ja-JP" altLang="en-US" sz="2400" b="1" u="sng" dirty="0" smtClean="0">
                <a:latin typeface="HG丸ｺﾞｼｯｸM-PRO" pitchFamily="50" charset="-128"/>
                <a:ea typeface="HG丸ｺﾞｼｯｸM-PRO" pitchFamily="50" charset="-128"/>
              </a:rPr>
              <a:t>出来るだけ単純化する</a:t>
            </a:r>
            <a:endParaRPr lang="en-US" altLang="ja-JP" sz="24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lvl="1">
              <a:defRPr/>
            </a:pPr>
            <a:r>
              <a:rPr lang="ja-JP" altLang="en-US" sz="2000" dirty="0">
                <a:latin typeface="HG丸ｺﾞｼｯｸM-PRO" pitchFamily="50" charset="-128"/>
                <a:ea typeface="HG丸ｺﾞｼｯｸM-PRO" pitchFamily="50" charset="-128"/>
              </a:rPr>
              <a:t>原因と結果の関係が理解できる程度</a:t>
            </a:r>
            <a:endParaRPr lang="en-US" altLang="ja-JP" sz="20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lvl="1">
              <a:defRPr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まずは重要と思われるパラメータ２</a:t>
            </a:r>
            <a:r>
              <a:rPr lang="en-US" altLang="ja-JP" sz="2000" dirty="0" smtClean="0">
                <a:latin typeface="HG丸ｺﾞｼｯｸM-PRO" pitchFamily="50" charset="-128"/>
                <a:ea typeface="HG丸ｺﾞｼｯｸM-PRO" pitchFamily="50" charset="-128"/>
              </a:rPr>
              <a:t>〜</a:t>
            </a: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３程度を対象</a:t>
            </a:r>
            <a:endParaRPr lang="en-US" altLang="ja-JP" sz="20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lvl="1">
              <a:defRPr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徐々に拡張していく</a:t>
            </a:r>
            <a:endParaRPr lang="en-US" altLang="ja-JP" sz="20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2400" b="1" u="sng" dirty="0" smtClean="0">
                <a:latin typeface="HG丸ｺﾞｼｯｸM-PRO" pitchFamily="50" charset="-128"/>
                <a:ea typeface="HG丸ｺﾞｼｯｸM-PRO" pitchFamily="50" charset="-128"/>
              </a:rPr>
              <a:t>恣意的にならない</a:t>
            </a:r>
            <a:endParaRPr lang="en-US" altLang="ja-JP" sz="2400" b="1" u="sng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lvl="1">
              <a:defRPr/>
            </a:pPr>
            <a:r>
              <a:rPr lang="ja-JP" altLang="en-US" sz="2000" dirty="0">
                <a:latin typeface="HG丸ｺﾞｼｯｸM-PRO" pitchFamily="50" charset="-128"/>
                <a:ea typeface="HG丸ｺﾞｼｯｸM-PRO" pitchFamily="50" charset="-128"/>
              </a:rPr>
              <a:t>作成者</a:t>
            </a: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の理想的</a:t>
            </a:r>
            <a:r>
              <a:rPr lang="ja-JP" altLang="en-US" sz="2000" dirty="0">
                <a:latin typeface="HG丸ｺﾞｼｯｸM-PRO" pitchFamily="50" charset="-128"/>
                <a:ea typeface="HG丸ｺﾞｼｯｸM-PRO" pitchFamily="50" charset="-128"/>
              </a:rPr>
              <a:t>な</a:t>
            </a: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アウトプットに</a:t>
            </a:r>
            <a:r>
              <a:rPr lang="ja-JP" altLang="en-US" sz="2000" dirty="0">
                <a:latin typeface="HG丸ｺﾞｼｯｸM-PRO" pitchFamily="50" charset="-128"/>
                <a:ea typeface="HG丸ｺﾞｼｯｸM-PRO" pitchFamily="50" charset="-128"/>
              </a:rPr>
              <a:t>なるように構築</a:t>
            </a: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しがち</a:t>
            </a:r>
            <a:endParaRPr lang="en-US" altLang="ja-JP" sz="20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lvl="1">
              <a:defRPr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パラメータは出来るだけ現実に裏付けがあるものが望ましい</a:t>
            </a:r>
            <a:endParaRPr lang="en-US" altLang="ja-JP" sz="20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lvl="1">
              <a:defRPr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周囲の人からフィードバックを得る</a:t>
            </a:r>
            <a:endParaRPr lang="en-US" altLang="ja-JP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2400" b="1" u="sng" dirty="0" smtClean="0">
                <a:latin typeface="HG丸ｺﾞｼｯｸM-PRO" pitchFamily="50" charset="-128"/>
                <a:ea typeface="HG丸ｺﾞｼｯｸM-PRO" pitchFamily="50" charset="-128"/>
              </a:rPr>
              <a:t>あらゆる状況を再現できるものではない</a:t>
            </a:r>
            <a:endParaRPr lang="en-US" altLang="ja-JP" sz="2400" b="1" u="sng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lvl="1">
              <a:defRPr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全ての要因を</a:t>
            </a:r>
            <a:r>
              <a:rPr lang="ja-JP" altLang="en-US" sz="2000" dirty="0">
                <a:latin typeface="HG丸ｺﾞｼｯｸM-PRO" pitchFamily="50" charset="-128"/>
                <a:ea typeface="HG丸ｺﾞｼｯｸM-PRO" pitchFamily="50" charset="-128"/>
              </a:rPr>
              <a:t>考慮</a:t>
            </a: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しているわけではない</a:t>
            </a:r>
            <a:endParaRPr lang="en-US" altLang="ja-JP" sz="20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lvl="2">
              <a:defRPr/>
            </a:pPr>
            <a:r>
              <a:rPr lang="ja-JP" altLang="en-US" sz="1600" dirty="0" smtClean="0">
                <a:latin typeface="HG丸ｺﾞｼｯｸM-PRO" pitchFamily="50" charset="-128"/>
                <a:ea typeface="HG丸ｺﾞｼｯｸM-PRO" pitchFamily="50" charset="-128"/>
              </a:rPr>
              <a:t>外的要因の取り扱いが難しい</a:t>
            </a:r>
            <a:endParaRPr lang="en-US" altLang="ja-JP" sz="16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lvl="2">
              <a:defRPr/>
            </a:pPr>
            <a:r>
              <a:rPr lang="ja-JP" altLang="en-US" sz="1600" dirty="0" smtClean="0">
                <a:latin typeface="HG丸ｺﾞｼｯｸM-PRO" pitchFamily="50" charset="-128"/>
                <a:ea typeface="HG丸ｺﾞｼｯｸM-PRO" pitchFamily="50" charset="-128"/>
              </a:rPr>
              <a:t>結果と現実を完全に一致させること</a:t>
            </a:r>
            <a:r>
              <a:rPr lang="ja-JP" altLang="en-US" sz="1600" dirty="0">
                <a:latin typeface="HG丸ｺﾞｼｯｸM-PRO" pitchFamily="50" charset="-128"/>
                <a:ea typeface="HG丸ｺﾞｼｯｸM-PRO" pitchFamily="50" charset="-128"/>
              </a:rPr>
              <a:t>は難しい</a:t>
            </a:r>
            <a:endParaRPr lang="en-US" altLang="ja-JP" sz="16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lvl="1">
              <a:defRPr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あくまで仮説に対する結果（結果は可能性の一つ）</a:t>
            </a:r>
            <a:endParaRPr lang="en-US" altLang="ja-JP" sz="20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lvl="2">
              <a:defRPr/>
            </a:pPr>
            <a:r>
              <a:rPr lang="ja-JP" altLang="en-US" sz="1600" dirty="0" smtClean="0">
                <a:latin typeface="HG丸ｺﾞｼｯｸM-PRO" pitchFamily="50" charset="-128"/>
                <a:ea typeface="HG丸ｺﾞｼｯｸM-PRO" pitchFamily="50" charset="-128"/>
              </a:rPr>
              <a:t>問題は仮説・評価プロセス・結果に納得性があるかどうか</a:t>
            </a:r>
            <a:endParaRPr lang="en-US" altLang="ja-JP" sz="1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2011 KOZO KEIKAKU ENGINEERING Inc. All Rights Reserved. </a:t>
            </a:r>
            <a:endParaRPr lang="en-US" altLang="ja-JP" dirty="0" smtClean="0">
              <a:solidFill>
                <a:schemeClr val="tx1">
                  <a:lumMod val="75000"/>
                  <a:lumOff val="25000"/>
                </a:schemeClr>
              </a:solidFill>
              <a:ea typeface="Osaka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pic>
        <p:nvPicPr>
          <p:cNvPr id="1026" name="Picture 2" descr="D:\Works\テンプレートファイル\images\charactor\blue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44824"/>
            <a:ext cx="380275" cy="688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四角形吹き出し 7"/>
          <p:cNvSpPr/>
          <p:nvPr/>
        </p:nvSpPr>
        <p:spPr>
          <a:xfrm>
            <a:off x="7740352" y="836712"/>
            <a:ext cx="1152128" cy="1656185"/>
          </a:xfrm>
          <a:prstGeom prst="wedgeRectCallout">
            <a:avLst>
              <a:gd name="adj1" fmla="val -71381"/>
              <a:gd name="adj2" fmla="val 18054"/>
            </a:avLst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dirty="0" smtClean="0">
                <a:solidFill>
                  <a:schemeClr val="tx1"/>
                </a:solidFill>
              </a:rPr>
              <a:t>名前</a:t>
            </a:r>
            <a:endParaRPr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年齢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性別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100" dirty="0" smtClean="0">
                <a:solidFill>
                  <a:schemeClr val="tx1"/>
                </a:solidFill>
              </a:rPr>
              <a:t>職業</a:t>
            </a:r>
            <a:endParaRPr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100" dirty="0" smtClean="0">
                <a:solidFill>
                  <a:schemeClr val="tx1"/>
                </a:solidFill>
              </a:rPr>
              <a:t>免許の有無</a:t>
            </a:r>
            <a:endParaRPr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家族構成</a:t>
            </a:r>
            <a:endParaRPr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 smtClean="0">
                <a:solidFill>
                  <a:schemeClr val="tx1"/>
                </a:solidFill>
              </a:rPr>
              <a:t>勤務先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歩行速度</a:t>
            </a:r>
            <a:endParaRPr kumimoji="1" lang="en-US" altLang="ja-JP" sz="11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100" dirty="0">
                <a:solidFill>
                  <a:schemeClr val="tx1"/>
                </a:solidFill>
              </a:rPr>
              <a:t>・・・</a:t>
            </a:r>
            <a:endParaRPr kumimoji="1" lang="en-US" altLang="ja-JP" sz="1100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948264" y="2447310"/>
            <a:ext cx="728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b="1" dirty="0" smtClean="0"/>
              <a:t>避難者</a:t>
            </a:r>
            <a:endParaRPr kumimoji="1" lang="ja-JP" altLang="en-US" sz="11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740352" y="2492896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 smtClean="0"/>
              <a:t>属性（パラメータ）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1593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25"/>
          <p:cNvGrpSpPr>
            <a:grpSpLocks/>
          </p:cNvGrpSpPr>
          <p:nvPr/>
        </p:nvGrpSpPr>
        <p:grpSpPr bwMode="auto">
          <a:xfrm>
            <a:off x="4716016" y="2037010"/>
            <a:ext cx="4330700" cy="1824038"/>
            <a:chOff x="589340" y="3127370"/>
            <a:chExt cx="7957912" cy="3354424"/>
          </a:xfrm>
        </p:grpSpPr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825626" y="3930214"/>
              <a:ext cx="7488256" cy="1982291"/>
            </a:xfrm>
            <a:prstGeom prst="trapezoid">
              <a:avLst>
                <a:gd name="adj" fmla="val 25631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ja-JP" altLang="ja-JP" sz="1100">
                <a:solidFill>
                  <a:schemeClr val="tx1"/>
                </a:solidFill>
              </a:endParaRPr>
            </a:p>
          </p:txBody>
        </p:sp>
        <p:sp>
          <p:nvSpPr>
            <p:cNvPr id="4120" name="Freeform 7"/>
            <p:cNvSpPr>
              <a:spLocks/>
            </p:cNvSpPr>
            <p:nvPr/>
          </p:nvSpPr>
          <p:spPr bwMode="auto">
            <a:xfrm rot="447336">
              <a:off x="4469714" y="4676118"/>
              <a:ext cx="963877" cy="692695"/>
            </a:xfrm>
            <a:custGeom>
              <a:avLst/>
              <a:gdLst>
                <a:gd name="T0" fmla="*/ 2147483647 w 144"/>
                <a:gd name="T1" fmla="*/ 2147483647 h 152"/>
                <a:gd name="T2" fmla="*/ 2147483647 w 144"/>
                <a:gd name="T3" fmla="*/ 2147483647 h 152"/>
                <a:gd name="T4" fmla="*/ 2147483647 w 144"/>
                <a:gd name="T5" fmla="*/ 2147483647 h 152"/>
                <a:gd name="T6" fmla="*/ 0 w 144"/>
                <a:gd name="T7" fmla="*/ 0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"/>
                <a:gd name="T13" fmla="*/ 0 h 152"/>
                <a:gd name="T14" fmla="*/ 144 w 144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" h="152">
                  <a:moveTo>
                    <a:pt x="144" y="96"/>
                  </a:moveTo>
                  <a:cubicBezTo>
                    <a:pt x="128" y="68"/>
                    <a:pt x="112" y="40"/>
                    <a:pt x="96" y="48"/>
                  </a:cubicBezTo>
                  <a:cubicBezTo>
                    <a:pt x="80" y="56"/>
                    <a:pt x="64" y="152"/>
                    <a:pt x="48" y="144"/>
                  </a:cubicBezTo>
                  <a:cubicBezTo>
                    <a:pt x="32" y="136"/>
                    <a:pt x="16" y="68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rgbClr val="00B0F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21" name="Freeform 8"/>
            <p:cNvSpPr>
              <a:spLocks/>
            </p:cNvSpPr>
            <p:nvPr/>
          </p:nvSpPr>
          <p:spPr bwMode="auto">
            <a:xfrm rot="-3073918">
              <a:off x="2546899" y="4844206"/>
              <a:ext cx="755500" cy="504292"/>
            </a:xfrm>
            <a:custGeom>
              <a:avLst/>
              <a:gdLst>
                <a:gd name="T0" fmla="*/ 2147483647 w 264"/>
                <a:gd name="T1" fmla="*/ 0 h 152"/>
                <a:gd name="T2" fmla="*/ 2147483647 w 264"/>
                <a:gd name="T3" fmla="*/ 2147483647 h 152"/>
                <a:gd name="T4" fmla="*/ 2147483647 w 264"/>
                <a:gd name="T5" fmla="*/ 2147483647 h 152"/>
                <a:gd name="T6" fmla="*/ 2147483647 w 264"/>
                <a:gd name="T7" fmla="*/ 2147483647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4"/>
                <a:gd name="T13" fmla="*/ 0 h 152"/>
                <a:gd name="T14" fmla="*/ 264 w 264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4" h="152">
                  <a:moveTo>
                    <a:pt x="24" y="0"/>
                  </a:moveTo>
                  <a:cubicBezTo>
                    <a:pt x="12" y="68"/>
                    <a:pt x="0" y="136"/>
                    <a:pt x="24" y="144"/>
                  </a:cubicBezTo>
                  <a:cubicBezTo>
                    <a:pt x="48" y="152"/>
                    <a:pt x="128" y="48"/>
                    <a:pt x="168" y="48"/>
                  </a:cubicBezTo>
                  <a:cubicBezTo>
                    <a:pt x="208" y="48"/>
                    <a:pt x="248" y="128"/>
                    <a:pt x="264" y="144"/>
                  </a:cubicBezTo>
                </a:path>
              </a:pathLst>
            </a:custGeom>
            <a:noFill/>
            <a:ln w="38100" cap="flat" cmpd="sng">
              <a:solidFill>
                <a:srgbClr val="FF99FF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22" name="Freeform 9"/>
            <p:cNvSpPr>
              <a:spLocks/>
            </p:cNvSpPr>
            <p:nvPr/>
          </p:nvSpPr>
          <p:spPr bwMode="auto">
            <a:xfrm>
              <a:off x="5542675" y="4417511"/>
              <a:ext cx="541845" cy="343577"/>
            </a:xfrm>
            <a:custGeom>
              <a:avLst/>
              <a:gdLst>
                <a:gd name="T0" fmla="*/ 0 w 240"/>
                <a:gd name="T1" fmla="*/ 2147483647 h 152"/>
                <a:gd name="T2" fmla="*/ 2147483647 w 240"/>
                <a:gd name="T3" fmla="*/ 2147483647 h 152"/>
                <a:gd name="T4" fmla="*/ 2147483647 w 240"/>
                <a:gd name="T5" fmla="*/ 2147483647 h 152"/>
                <a:gd name="T6" fmla="*/ 2147483647 w 240"/>
                <a:gd name="T7" fmla="*/ 2147483647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152"/>
                <a:gd name="T14" fmla="*/ 240 w 240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152">
                  <a:moveTo>
                    <a:pt x="0" y="8"/>
                  </a:moveTo>
                  <a:cubicBezTo>
                    <a:pt x="36" y="80"/>
                    <a:pt x="72" y="152"/>
                    <a:pt x="96" y="152"/>
                  </a:cubicBezTo>
                  <a:cubicBezTo>
                    <a:pt x="120" y="152"/>
                    <a:pt x="120" y="16"/>
                    <a:pt x="144" y="8"/>
                  </a:cubicBezTo>
                  <a:cubicBezTo>
                    <a:pt x="168" y="0"/>
                    <a:pt x="224" y="88"/>
                    <a:pt x="240" y="104"/>
                  </a:cubicBezTo>
                </a:path>
              </a:pathLst>
            </a:custGeom>
            <a:noFill/>
            <a:ln w="38100" cap="flat" cmpd="sng">
              <a:solidFill>
                <a:srgbClr val="00B0F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23" name="Freeform 10"/>
            <p:cNvSpPr>
              <a:spLocks/>
            </p:cNvSpPr>
            <p:nvPr/>
          </p:nvSpPr>
          <p:spPr bwMode="auto">
            <a:xfrm>
              <a:off x="4932875" y="4445219"/>
              <a:ext cx="434550" cy="343577"/>
            </a:xfrm>
            <a:custGeom>
              <a:avLst/>
              <a:gdLst>
                <a:gd name="T0" fmla="*/ 0 w 192"/>
                <a:gd name="T1" fmla="*/ 2147483647 h 152"/>
                <a:gd name="T2" fmla="*/ 2147483647 w 192"/>
                <a:gd name="T3" fmla="*/ 2147483647 h 152"/>
                <a:gd name="T4" fmla="*/ 2147483647 w 192"/>
                <a:gd name="T5" fmla="*/ 0 h 152"/>
                <a:gd name="T6" fmla="*/ 0 60000 65536"/>
                <a:gd name="T7" fmla="*/ 0 60000 65536"/>
                <a:gd name="T8" fmla="*/ 0 60000 65536"/>
                <a:gd name="T9" fmla="*/ 0 w 192"/>
                <a:gd name="T10" fmla="*/ 0 h 152"/>
                <a:gd name="T11" fmla="*/ 192 w 192"/>
                <a:gd name="T12" fmla="*/ 152 h 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2" h="152">
                  <a:moveTo>
                    <a:pt x="0" y="48"/>
                  </a:moveTo>
                  <a:cubicBezTo>
                    <a:pt x="56" y="100"/>
                    <a:pt x="112" y="152"/>
                    <a:pt x="144" y="144"/>
                  </a:cubicBezTo>
                  <a:cubicBezTo>
                    <a:pt x="176" y="136"/>
                    <a:pt x="184" y="68"/>
                    <a:pt x="192" y="0"/>
                  </a:cubicBezTo>
                </a:path>
              </a:pathLst>
            </a:custGeom>
            <a:noFill/>
            <a:ln w="38100" cap="flat" cmpd="sng">
              <a:solidFill>
                <a:srgbClr val="FF4747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24" name="Freeform 11"/>
            <p:cNvSpPr>
              <a:spLocks/>
            </p:cNvSpPr>
            <p:nvPr/>
          </p:nvSpPr>
          <p:spPr bwMode="auto">
            <a:xfrm>
              <a:off x="2357767" y="4471079"/>
              <a:ext cx="343348" cy="325105"/>
            </a:xfrm>
            <a:custGeom>
              <a:avLst/>
              <a:gdLst>
                <a:gd name="T0" fmla="*/ 0 w 152"/>
                <a:gd name="T1" fmla="*/ 0 h 144"/>
                <a:gd name="T2" fmla="*/ 2147483647 w 152"/>
                <a:gd name="T3" fmla="*/ 2147483647 h 144"/>
                <a:gd name="T4" fmla="*/ 2147483647 w 152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152"/>
                <a:gd name="T10" fmla="*/ 0 h 144"/>
                <a:gd name="T11" fmla="*/ 152 w 152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" h="144">
                  <a:moveTo>
                    <a:pt x="0" y="0"/>
                  </a:moveTo>
                  <a:cubicBezTo>
                    <a:pt x="68" y="36"/>
                    <a:pt x="136" y="72"/>
                    <a:pt x="144" y="96"/>
                  </a:cubicBezTo>
                  <a:cubicBezTo>
                    <a:pt x="152" y="120"/>
                    <a:pt x="100" y="132"/>
                    <a:pt x="48" y="144"/>
                  </a:cubicBezTo>
                </a:path>
              </a:pathLst>
            </a:custGeom>
            <a:noFill/>
            <a:ln w="38100" cap="flat" cmpd="sng">
              <a:solidFill>
                <a:srgbClr val="FF4747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25" name="Freeform 12"/>
            <p:cNvSpPr>
              <a:spLocks/>
            </p:cNvSpPr>
            <p:nvPr/>
          </p:nvSpPr>
          <p:spPr bwMode="auto">
            <a:xfrm rot="1691456">
              <a:off x="3749041" y="5038166"/>
              <a:ext cx="252147" cy="360201"/>
            </a:xfrm>
            <a:custGeom>
              <a:avLst/>
              <a:gdLst>
                <a:gd name="T0" fmla="*/ 0 w 112"/>
                <a:gd name="T1" fmla="*/ 2147483647 h 160"/>
                <a:gd name="T2" fmla="*/ 2147483647 w 112"/>
                <a:gd name="T3" fmla="*/ 2147483647 h 160"/>
                <a:gd name="T4" fmla="*/ 2147483647 w 112"/>
                <a:gd name="T5" fmla="*/ 0 h 160"/>
                <a:gd name="T6" fmla="*/ 0 60000 65536"/>
                <a:gd name="T7" fmla="*/ 0 60000 65536"/>
                <a:gd name="T8" fmla="*/ 0 60000 65536"/>
                <a:gd name="T9" fmla="*/ 0 w 112"/>
                <a:gd name="T10" fmla="*/ 0 h 160"/>
                <a:gd name="T11" fmla="*/ 112 w 112"/>
                <a:gd name="T12" fmla="*/ 160 h 1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160">
                  <a:moveTo>
                    <a:pt x="0" y="96"/>
                  </a:moveTo>
                  <a:cubicBezTo>
                    <a:pt x="40" y="128"/>
                    <a:pt x="80" y="160"/>
                    <a:pt x="96" y="144"/>
                  </a:cubicBezTo>
                  <a:cubicBezTo>
                    <a:pt x="112" y="128"/>
                    <a:pt x="96" y="24"/>
                    <a:pt x="96" y="0"/>
                  </a:cubicBezTo>
                </a:path>
              </a:pathLst>
            </a:custGeom>
            <a:noFill/>
            <a:ln w="38100" cap="flat" cmpd="sng">
              <a:solidFill>
                <a:srgbClr val="FF4747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26" name="Freeform 13"/>
            <p:cNvSpPr>
              <a:spLocks/>
            </p:cNvSpPr>
            <p:nvPr/>
          </p:nvSpPr>
          <p:spPr bwMode="auto">
            <a:xfrm>
              <a:off x="6443963" y="4356554"/>
              <a:ext cx="343348" cy="323258"/>
            </a:xfrm>
            <a:custGeom>
              <a:avLst/>
              <a:gdLst>
                <a:gd name="T0" fmla="*/ 2147483647 w 152"/>
                <a:gd name="T1" fmla="*/ 0 h 144"/>
                <a:gd name="T2" fmla="*/ 2147483647 w 152"/>
                <a:gd name="T3" fmla="*/ 2147483647 h 144"/>
                <a:gd name="T4" fmla="*/ 0 w 152"/>
                <a:gd name="T5" fmla="*/ 2147483647 h 144"/>
                <a:gd name="T6" fmla="*/ 0 60000 65536"/>
                <a:gd name="T7" fmla="*/ 0 60000 65536"/>
                <a:gd name="T8" fmla="*/ 0 60000 65536"/>
                <a:gd name="T9" fmla="*/ 0 w 152"/>
                <a:gd name="T10" fmla="*/ 0 h 144"/>
                <a:gd name="T11" fmla="*/ 152 w 152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" h="144">
                  <a:moveTo>
                    <a:pt x="48" y="0"/>
                  </a:moveTo>
                  <a:cubicBezTo>
                    <a:pt x="100" y="12"/>
                    <a:pt x="152" y="24"/>
                    <a:pt x="144" y="48"/>
                  </a:cubicBezTo>
                  <a:cubicBezTo>
                    <a:pt x="136" y="72"/>
                    <a:pt x="68" y="108"/>
                    <a:pt x="0" y="144"/>
                  </a:cubicBezTo>
                </a:path>
              </a:pathLst>
            </a:custGeom>
            <a:noFill/>
            <a:ln w="38100" cap="flat" cmpd="sng">
              <a:solidFill>
                <a:srgbClr val="C000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Line 25"/>
            <p:cNvSpPr>
              <a:spLocks noChangeShapeType="1"/>
            </p:cNvSpPr>
            <p:nvPr/>
          </p:nvSpPr>
          <p:spPr bwMode="auto">
            <a:xfrm flipV="1">
              <a:off x="2071239" y="5357813"/>
              <a:ext cx="571756" cy="429157"/>
            </a:xfrm>
            <a:prstGeom prst="line">
              <a:avLst/>
            </a:prstGeom>
            <a:noFill/>
            <a:ln w="38100" cap="rnd">
              <a:solidFill>
                <a:srgbClr val="CC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ja-JP" altLang="en-US" sz="105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endParaRPr>
            </a:p>
          </p:txBody>
        </p:sp>
        <p:sp>
          <p:nvSpPr>
            <p:cNvPr id="16" name="Line 26"/>
            <p:cNvSpPr>
              <a:spLocks noChangeShapeType="1"/>
            </p:cNvSpPr>
            <p:nvPr/>
          </p:nvSpPr>
          <p:spPr bwMode="auto">
            <a:xfrm flipV="1">
              <a:off x="2715922" y="5357813"/>
              <a:ext cx="1070585" cy="429157"/>
            </a:xfrm>
            <a:prstGeom prst="line">
              <a:avLst/>
            </a:prstGeom>
            <a:noFill/>
            <a:ln w="38100" cap="rnd">
              <a:solidFill>
                <a:srgbClr val="CC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ja-JP" altLang="en-US" sz="105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endParaRPr>
            </a:p>
          </p:txBody>
        </p:sp>
        <p:grpSp>
          <p:nvGrpSpPr>
            <p:cNvPr id="3" name="グループ化 98"/>
            <p:cNvGrpSpPr/>
            <p:nvPr/>
          </p:nvGrpSpPr>
          <p:grpSpPr>
            <a:xfrm>
              <a:off x="6858016" y="4572008"/>
              <a:ext cx="357190" cy="500066"/>
              <a:chOff x="1214414" y="2571744"/>
              <a:chExt cx="357190" cy="500066"/>
            </a:xfrm>
            <a:solidFill>
              <a:srgbClr val="CCFF66"/>
            </a:solidFill>
          </p:grpSpPr>
          <p:sp>
            <p:nvSpPr>
              <p:cNvPr id="18" name="フローチャート : 抜出し 196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20" name="スマイル 197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grpSp>
          <p:nvGrpSpPr>
            <p:cNvPr id="4" name="グループ化 130"/>
            <p:cNvGrpSpPr/>
            <p:nvPr/>
          </p:nvGrpSpPr>
          <p:grpSpPr>
            <a:xfrm>
              <a:off x="2143108" y="4857760"/>
              <a:ext cx="357190" cy="500066"/>
              <a:chOff x="1214414" y="2571744"/>
              <a:chExt cx="357190" cy="500066"/>
            </a:xfrm>
            <a:solidFill>
              <a:srgbClr val="FF99FF"/>
            </a:solidFill>
          </p:grpSpPr>
          <p:sp>
            <p:nvSpPr>
              <p:cNvPr id="22" name="フローチャート : 抜出し 194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23" name="スマイル 195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grpSp>
          <p:nvGrpSpPr>
            <p:cNvPr id="5" name="グループ化 143"/>
            <p:cNvGrpSpPr/>
            <p:nvPr/>
          </p:nvGrpSpPr>
          <p:grpSpPr>
            <a:xfrm>
              <a:off x="5429256" y="5143512"/>
              <a:ext cx="357190" cy="500066"/>
              <a:chOff x="1214414" y="2571744"/>
              <a:chExt cx="357190" cy="500066"/>
            </a:xfrm>
            <a:solidFill>
              <a:srgbClr val="CCECFF"/>
            </a:solidFill>
          </p:grpSpPr>
          <p:sp>
            <p:nvSpPr>
              <p:cNvPr id="25" name="フローチャート : 抜出し 192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26" name="スマイル 193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grpSp>
          <p:nvGrpSpPr>
            <p:cNvPr id="7" name="グループ化 143"/>
            <p:cNvGrpSpPr/>
            <p:nvPr/>
          </p:nvGrpSpPr>
          <p:grpSpPr>
            <a:xfrm>
              <a:off x="4714876" y="4000504"/>
              <a:ext cx="357190" cy="500066"/>
              <a:chOff x="1214414" y="2571744"/>
              <a:chExt cx="357190" cy="500066"/>
            </a:xfrm>
            <a:solidFill>
              <a:srgbClr val="FFCC99"/>
            </a:solidFill>
          </p:grpSpPr>
          <p:sp>
            <p:nvSpPr>
              <p:cNvPr id="32" name="フローチャート : 抜出し 190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33" name="スマイル 191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grpSp>
          <p:nvGrpSpPr>
            <p:cNvPr id="8" name="グループ化 98"/>
            <p:cNvGrpSpPr/>
            <p:nvPr/>
          </p:nvGrpSpPr>
          <p:grpSpPr>
            <a:xfrm>
              <a:off x="4000496" y="4643446"/>
              <a:ext cx="357190" cy="500066"/>
              <a:chOff x="1214414" y="2571744"/>
              <a:chExt cx="357190" cy="500066"/>
            </a:xfrm>
            <a:solidFill>
              <a:srgbClr val="CCFF66"/>
            </a:solidFill>
          </p:grpSpPr>
          <p:sp>
            <p:nvSpPr>
              <p:cNvPr id="35" name="フローチャート : 抜出し 188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36" name="スマイル 189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grpSp>
          <p:nvGrpSpPr>
            <p:cNvPr id="9" name="グループ化 130"/>
            <p:cNvGrpSpPr/>
            <p:nvPr/>
          </p:nvGrpSpPr>
          <p:grpSpPr>
            <a:xfrm>
              <a:off x="4214810" y="4071942"/>
              <a:ext cx="357190" cy="500066"/>
              <a:chOff x="1214414" y="2571744"/>
              <a:chExt cx="357190" cy="500066"/>
            </a:xfrm>
            <a:solidFill>
              <a:srgbClr val="FF99FF"/>
            </a:solidFill>
          </p:grpSpPr>
          <p:sp>
            <p:nvSpPr>
              <p:cNvPr id="38" name="フローチャート : 抜出し 186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39" name="スマイル 187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grpSp>
          <p:nvGrpSpPr>
            <p:cNvPr id="10" name="グループ化 143"/>
            <p:cNvGrpSpPr/>
            <p:nvPr/>
          </p:nvGrpSpPr>
          <p:grpSpPr>
            <a:xfrm>
              <a:off x="5357818" y="3929066"/>
              <a:ext cx="357190" cy="500066"/>
              <a:chOff x="1214414" y="2571744"/>
              <a:chExt cx="357190" cy="500066"/>
            </a:xfrm>
            <a:solidFill>
              <a:srgbClr val="CCECFF"/>
            </a:solidFill>
          </p:grpSpPr>
          <p:sp>
            <p:nvSpPr>
              <p:cNvPr id="41" name="フローチャート : 抜出し 184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42" name="スマイル 185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grpSp>
          <p:nvGrpSpPr>
            <p:cNvPr id="11" name="グループ化 143"/>
            <p:cNvGrpSpPr/>
            <p:nvPr/>
          </p:nvGrpSpPr>
          <p:grpSpPr>
            <a:xfrm>
              <a:off x="2000232" y="4143380"/>
              <a:ext cx="357190" cy="500066"/>
              <a:chOff x="1214414" y="2571744"/>
              <a:chExt cx="357190" cy="500066"/>
            </a:xfrm>
            <a:solidFill>
              <a:srgbClr val="FFCC99"/>
            </a:solidFill>
          </p:grpSpPr>
          <p:sp>
            <p:nvSpPr>
              <p:cNvPr id="44" name="フローチャート : 抜出し 182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45" name="スマイル 183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grpSp>
          <p:nvGrpSpPr>
            <p:cNvPr id="12" name="グループ化 98"/>
            <p:cNvGrpSpPr/>
            <p:nvPr/>
          </p:nvGrpSpPr>
          <p:grpSpPr>
            <a:xfrm>
              <a:off x="6072198" y="4714884"/>
              <a:ext cx="357190" cy="500066"/>
              <a:chOff x="1214414" y="2571744"/>
              <a:chExt cx="357190" cy="500066"/>
            </a:xfrm>
            <a:solidFill>
              <a:srgbClr val="CCFF66"/>
            </a:solidFill>
          </p:grpSpPr>
          <p:sp>
            <p:nvSpPr>
              <p:cNvPr id="48" name="フローチャート : 抜出し 180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49" name="スマイル 181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grpSp>
          <p:nvGrpSpPr>
            <p:cNvPr id="13" name="グループ化 130"/>
            <p:cNvGrpSpPr/>
            <p:nvPr/>
          </p:nvGrpSpPr>
          <p:grpSpPr>
            <a:xfrm>
              <a:off x="6072198" y="3929066"/>
              <a:ext cx="357190" cy="500066"/>
              <a:chOff x="1214414" y="2571744"/>
              <a:chExt cx="357190" cy="500066"/>
            </a:xfrm>
            <a:solidFill>
              <a:srgbClr val="FF99FF"/>
            </a:solidFill>
          </p:grpSpPr>
          <p:sp>
            <p:nvSpPr>
              <p:cNvPr id="51" name="フローチャート : 抜出し 178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52" name="スマイル 179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grpSp>
          <p:nvGrpSpPr>
            <p:cNvPr id="14" name="グループ化 143"/>
            <p:cNvGrpSpPr/>
            <p:nvPr/>
          </p:nvGrpSpPr>
          <p:grpSpPr>
            <a:xfrm>
              <a:off x="3357554" y="3929066"/>
              <a:ext cx="357190" cy="500066"/>
              <a:chOff x="1214414" y="2571744"/>
              <a:chExt cx="357190" cy="500066"/>
            </a:xfrm>
            <a:solidFill>
              <a:srgbClr val="CCECFF"/>
            </a:solidFill>
          </p:grpSpPr>
          <p:sp>
            <p:nvSpPr>
              <p:cNvPr id="54" name="フローチャート : 抜出し 176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55" name="スマイル 177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grpSp>
          <p:nvGrpSpPr>
            <p:cNvPr id="17" name="グループ化 143"/>
            <p:cNvGrpSpPr/>
            <p:nvPr/>
          </p:nvGrpSpPr>
          <p:grpSpPr>
            <a:xfrm>
              <a:off x="3357554" y="4643446"/>
              <a:ext cx="357190" cy="500066"/>
              <a:chOff x="1214414" y="2571744"/>
              <a:chExt cx="357190" cy="500066"/>
            </a:xfrm>
            <a:solidFill>
              <a:srgbClr val="FFCC99"/>
            </a:solidFill>
          </p:grpSpPr>
          <p:sp>
            <p:nvSpPr>
              <p:cNvPr id="57" name="フローチャート : 抜出し 174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58" name="スマイル 175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sp>
          <p:nvSpPr>
            <p:cNvPr id="4141" name="Text Box 27"/>
            <p:cNvSpPr txBox="1">
              <a:spLocks noChangeArrowheads="1"/>
            </p:cNvSpPr>
            <p:nvPr/>
          </p:nvSpPr>
          <p:spPr bwMode="auto">
            <a:xfrm>
              <a:off x="589340" y="5825024"/>
              <a:ext cx="2575290" cy="509322"/>
            </a:xfrm>
            <a:prstGeom prst="rect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ja-JP" sz="1200" b="1">
                  <a:solidFill>
                    <a:schemeClr val="bg1"/>
                  </a:solidFill>
                  <a:latin typeface="Lucida Sans Unicode" pitchFamily="34" charset="0"/>
                </a:rPr>
                <a:t>局所的な相互作用</a:t>
              </a:r>
              <a:endParaRPr lang="ja-JP" sz="1400"/>
            </a:p>
          </p:txBody>
        </p:sp>
        <p:grpSp>
          <p:nvGrpSpPr>
            <p:cNvPr id="19" name="グループ化 98"/>
            <p:cNvGrpSpPr/>
            <p:nvPr/>
          </p:nvGrpSpPr>
          <p:grpSpPr>
            <a:xfrm>
              <a:off x="2714612" y="3786190"/>
              <a:ext cx="357190" cy="500066"/>
              <a:chOff x="1214414" y="2571744"/>
              <a:chExt cx="357190" cy="500066"/>
            </a:xfrm>
            <a:solidFill>
              <a:srgbClr val="CCFF66"/>
            </a:solidFill>
          </p:grpSpPr>
          <p:sp>
            <p:nvSpPr>
              <p:cNvPr id="60" name="フローチャート : 抜出し 172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61" name="スマイル 173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grpSp>
          <p:nvGrpSpPr>
            <p:cNvPr id="21" name="グループ化 130"/>
            <p:cNvGrpSpPr/>
            <p:nvPr/>
          </p:nvGrpSpPr>
          <p:grpSpPr>
            <a:xfrm>
              <a:off x="6500826" y="5072074"/>
              <a:ext cx="357190" cy="500066"/>
              <a:chOff x="1214414" y="2571744"/>
              <a:chExt cx="357190" cy="500066"/>
            </a:xfrm>
            <a:solidFill>
              <a:srgbClr val="FF99FF"/>
            </a:solidFill>
          </p:grpSpPr>
          <p:sp>
            <p:nvSpPr>
              <p:cNvPr id="63" name="フローチャート : 抜出し 170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107" name="スマイル 171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grpSp>
          <p:nvGrpSpPr>
            <p:cNvPr id="24" name="グループ化 130"/>
            <p:cNvGrpSpPr/>
            <p:nvPr/>
          </p:nvGrpSpPr>
          <p:grpSpPr>
            <a:xfrm>
              <a:off x="4143372" y="5286388"/>
              <a:ext cx="357190" cy="500066"/>
              <a:chOff x="1214414" y="2571744"/>
              <a:chExt cx="357190" cy="500066"/>
            </a:xfrm>
            <a:solidFill>
              <a:srgbClr val="FF99FF"/>
            </a:solidFill>
          </p:grpSpPr>
          <p:sp>
            <p:nvSpPr>
              <p:cNvPr id="111" name="フローチャート : 抜出し 168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113" name="スマイル 169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grpSp>
          <p:nvGrpSpPr>
            <p:cNvPr id="27" name="グループ化 143"/>
            <p:cNvGrpSpPr/>
            <p:nvPr/>
          </p:nvGrpSpPr>
          <p:grpSpPr>
            <a:xfrm>
              <a:off x="1500166" y="4643446"/>
              <a:ext cx="357190" cy="500066"/>
              <a:chOff x="1214414" y="2571744"/>
              <a:chExt cx="357190" cy="500066"/>
            </a:xfrm>
            <a:solidFill>
              <a:srgbClr val="FFCC99"/>
            </a:solidFill>
          </p:grpSpPr>
          <p:sp>
            <p:nvSpPr>
              <p:cNvPr id="115" name="フローチャート : 抜出し 166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116" name="スマイル 167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grpSp>
          <p:nvGrpSpPr>
            <p:cNvPr id="28" name="グループ化 143"/>
            <p:cNvGrpSpPr/>
            <p:nvPr/>
          </p:nvGrpSpPr>
          <p:grpSpPr>
            <a:xfrm>
              <a:off x="7143768" y="4071942"/>
              <a:ext cx="357190" cy="500066"/>
              <a:chOff x="1214414" y="2571744"/>
              <a:chExt cx="357190" cy="500066"/>
            </a:xfrm>
            <a:solidFill>
              <a:srgbClr val="CCECFF"/>
            </a:solidFill>
          </p:grpSpPr>
          <p:sp>
            <p:nvSpPr>
              <p:cNvPr id="118" name="フローチャート : 抜出し 164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119" name="スマイル 165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grpSp>
          <p:nvGrpSpPr>
            <p:cNvPr id="29" name="グループ化 143"/>
            <p:cNvGrpSpPr/>
            <p:nvPr/>
          </p:nvGrpSpPr>
          <p:grpSpPr>
            <a:xfrm>
              <a:off x="7572396" y="4643446"/>
              <a:ext cx="357190" cy="500066"/>
              <a:chOff x="1214414" y="2571744"/>
              <a:chExt cx="357190" cy="500066"/>
            </a:xfrm>
            <a:solidFill>
              <a:srgbClr val="FFCC99"/>
            </a:solidFill>
          </p:grpSpPr>
          <p:sp>
            <p:nvSpPr>
              <p:cNvPr id="121" name="フローチャート : 抜出し 162"/>
              <p:cNvSpPr/>
              <p:nvPr/>
            </p:nvSpPr>
            <p:spPr>
              <a:xfrm>
                <a:off x="1285852" y="2786058"/>
                <a:ext cx="214314" cy="285752"/>
              </a:xfrm>
              <a:prstGeom prst="flowChartExtract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  <p:sp>
            <p:nvSpPr>
              <p:cNvPr id="122" name="スマイル 163"/>
              <p:cNvSpPr/>
              <p:nvPr/>
            </p:nvSpPr>
            <p:spPr>
              <a:xfrm>
                <a:off x="1214414" y="2571744"/>
                <a:ext cx="357190" cy="357190"/>
              </a:xfrm>
              <a:prstGeom prst="smileyFace">
                <a:avLst/>
              </a:prstGeom>
              <a:grp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050" b="1">
                  <a:solidFill>
                    <a:schemeClr val="bg1"/>
                  </a:solidFill>
                  <a:sym typeface="Lucida Grande" charset="0"/>
                </a:endParaRPr>
              </a:p>
            </p:txBody>
          </p:sp>
        </p:grpSp>
        <p:sp>
          <p:nvSpPr>
            <p:cNvPr id="123" name="フリーフォーム 155"/>
            <p:cNvSpPr/>
            <p:nvPr/>
          </p:nvSpPr>
          <p:spPr>
            <a:xfrm>
              <a:off x="6937000" y="5077548"/>
              <a:ext cx="603844" cy="344493"/>
            </a:xfrm>
            <a:custGeom>
              <a:avLst/>
              <a:gdLst>
                <a:gd name="connsiteX0" fmla="*/ 604911 w 604911"/>
                <a:gd name="connsiteY0" fmla="*/ 0 h 344658"/>
                <a:gd name="connsiteX1" fmla="*/ 351693 w 604911"/>
                <a:gd name="connsiteY1" fmla="*/ 295421 h 344658"/>
                <a:gd name="connsiteX2" fmla="*/ 0 w 604911"/>
                <a:gd name="connsiteY2" fmla="*/ 295421 h 344658"/>
                <a:gd name="connsiteX3" fmla="*/ 0 w 604911"/>
                <a:gd name="connsiteY3" fmla="*/ 295421 h 344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911" h="344658">
                  <a:moveTo>
                    <a:pt x="604911" y="0"/>
                  </a:moveTo>
                  <a:cubicBezTo>
                    <a:pt x="528711" y="123092"/>
                    <a:pt x="452511" y="246184"/>
                    <a:pt x="351693" y="295421"/>
                  </a:cubicBezTo>
                  <a:cubicBezTo>
                    <a:pt x="250875" y="344658"/>
                    <a:pt x="0" y="295421"/>
                    <a:pt x="0" y="295421"/>
                  </a:cubicBezTo>
                  <a:lnTo>
                    <a:pt x="0" y="295421"/>
                  </a:lnTo>
                </a:path>
              </a:pathLst>
            </a:custGeom>
            <a:ln w="38100">
              <a:solidFill>
                <a:srgbClr val="FF4747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ja-JP" sz="1100"/>
            </a:p>
          </p:txBody>
        </p:sp>
        <p:sp>
          <p:nvSpPr>
            <p:cNvPr id="124" name="フリーフォーム 156"/>
            <p:cNvSpPr/>
            <p:nvPr/>
          </p:nvSpPr>
          <p:spPr>
            <a:xfrm flipH="1">
              <a:off x="2998884" y="4359369"/>
              <a:ext cx="320884" cy="341574"/>
            </a:xfrm>
            <a:custGeom>
              <a:avLst/>
              <a:gdLst>
                <a:gd name="connsiteX0" fmla="*/ 604911 w 604911"/>
                <a:gd name="connsiteY0" fmla="*/ 0 h 344658"/>
                <a:gd name="connsiteX1" fmla="*/ 351693 w 604911"/>
                <a:gd name="connsiteY1" fmla="*/ 295421 h 344658"/>
                <a:gd name="connsiteX2" fmla="*/ 0 w 604911"/>
                <a:gd name="connsiteY2" fmla="*/ 295421 h 344658"/>
                <a:gd name="connsiteX3" fmla="*/ 0 w 604911"/>
                <a:gd name="connsiteY3" fmla="*/ 295421 h 344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911" h="344658">
                  <a:moveTo>
                    <a:pt x="604911" y="0"/>
                  </a:moveTo>
                  <a:cubicBezTo>
                    <a:pt x="528711" y="123092"/>
                    <a:pt x="452511" y="246184"/>
                    <a:pt x="351693" y="295421"/>
                  </a:cubicBezTo>
                  <a:cubicBezTo>
                    <a:pt x="250875" y="344658"/>
                    <a:pt x="0" y="295421"/>
                    <a:pt x="0" y="295421"/>
                  </a:cubicBezTo>
                  <a:lnTo>
                    <a:pt x="0" y="295421"/>
                  </a:lnTo>
                </a:path>
              </a:pathLst>
            </a:custGeom>
            <a:ln w="38100">
              <a:solidFill>
                <a:srgbClr val="00B05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ja-JP" sz="1100"/>
            </a:p>
          </p:txBody>
        </p:sp>
        <p:sp>
          <p:nvSpPr>
            <p:cNvPr id="1110" name="テキスト ボックス 157"/>
            <p:cNvSpPr txBox="1">
              <a:spLocks noChangeArrowheads="1"/>
            </p:cNvSpPr>
            <p:nvPr/>
          </p:nvSpPr>
          <p:spPr bwMode="auto">
            <a:xfrm>
              <a:off x="4285334" y="6000087"/>
              <a:ext cx="857634" cy="4817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ja-JP" sz="1050" b="1">
                  <a:solidFill>
                    <a:schemeClr val="bg1"/>
                  </a:solidFill>
                  <a:latin typeface="Lucida Grande" charset="0"/>
                </a:rPr>
                <a:t>社会</a:t>
              </a:r>
              <a:endParaRPr lang="ja-JP" sz="1100"/>
            </a:p>
          </p:txBody>
        </p:sp>
        <p:sp>
          <p:nvSpPr>
            <p:cNvPr id="4151" name="Text Box 27"/>
            <p:cNvSpPr txBox="1">
              <a:spLocks noChangeArrowheads="1"/>
            </p:cNvSpPr>
            <p:nvPr/>
          </p:nvSpPr>
          <p:spPr bwMode="auto">
            <a:xfrm>
              <a:off x="5945451" y="3127370"/>
              <a:ext cx="2601801" cy="848870"/>
            </a:xfrm>
            <a:prstGeom prst="rect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ja-JP" sz="1200" b="1">
                  <a:solidFill>
                    <a:schemeClr val="bg1"/>
                  </a:solidFill>
                  <a:latin typeface="Lucida Grande"/>
                </a:rPr>
                <a:t>個人の行動が変化</a:t>
              </a:r>
              <a:endParaRPr lang="ja-JP" altLang="en-US" sz="1200" b="1">
                <a:solidFill>
                  <a:schemeClr val="bg1"/>
                </a:solidFill>
                <a:latin typeface="Lucida Grande"/>
              </a:endParaRPr>
            </a:p>
            <a:p>
              <a:r>
                <a:rPr lang="ja-JP" sz="1200" b="1">
                  <a:solidFill>
                    <a:schemeClr val="bg1"/>
                  </a:solidFill>
                  <a:latin typeface="Lucida Sans Unicode" pitchFamily="34" charset="0"/>
                </a:rPr>
                <a:t>周囲の状況が変化</a:t>
              </a:r>
              <a:endParaRPr lang="ja-JP" sz="1400"/>
            </a:p>
          </p:txBody>
        </p:sp>
        <p:sp>
          <p:nvSpPr>
            <p:cNvPr id="125" name="Line 26"/>
            <p:cNvSpPr>
              <a:spLocks noChangeShapeType="1"/>
            </p:cNvSpPr>
            <p:nvPr/>
          </p:nvSpPr>
          <p:spPr bwMode="auto">
            <a:xfrm>
              <a:off x="5857664" y="5643917"/>
              <a:ext cx="428816" cy="213119"/>
            </a:xfrm>
            <a:prstGeom prst="line">
              <a:avLst/>
            </a:prstGeom>
            <a:noFill/>
            <a:ln w="38100" cap="rnd">
              <a:solidFill>
                <a:srgbClr val="CC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ja-JP" altLang="en-US" sz="105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endParaRPr>
            </a:p>
          </p:txBody>
        </p:sp>
        <p:sp>
          <p:nvSpPr>
            <p:cNvPr id="126" name="Line 26"/>
            <p:cNvSpPr>
              <a:spLocks noChangeShapeType="1"/>
            </p:cNvSpPr>
            <p:nvPr/>
          </p:nvSpPr>
          <p:spPr bwMode="auto">
            <a:xfrm>
              <a:off x="6286481" y="5284828"/>
              <a:ext cx="358807" cy="572208"/>
            </a:xfrm>
            <a:prstGeom prst="line">
              <a:avLst/>
            </a:prstGeom>
            <a:noFill/>
            <a:ln w="38100" cap="rnd">
              <a:solidFill>
                <a:srgbClr val="CC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kumimoji="0" lang="ja-JP" altLang="en-US" sz="105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endParaRPr>
            </a:p>
          </p:txBody>
        </p:sp>
        <p:sp>
          <p:nvSpPr>
            <p:cNvPr id="4154" name="Text Box 27"/>
            <p:cNvSpPr txBox="1">
              <a:spLocks noChangeArrowheads="1"/>
            </p:cNvSpPr>
            <p:nvPr/>
          </p:nvSpPr>
          <p:spPr bwMode="auto">
            <a:xfrm>
              <a:off x="6156900" y="5632924"/>
              <a:ext cx="2021464" cy="848870"/>
            </a:xfrm>
            <a:prstGeom prst="rect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ja-JP" sz="1200" b="1">
                  <a:solidFill>
                    <a:schemeClr val="bg1"/>
                  </a:solidFill>
                  <a:latin typeface="Lucida Sans Unicode" pitchFamily="34" charset="0"/>
                </a:rPr>
                <a:t>周囲の状況に</a:t>
              </a:r>
              <a:endParaRPr lang="ja-JP" altLang="en-US" sz="1200" b="1">
                <a:solidFill>
                  <a:schemeClr val="bg1"/>
                </a:solidFill>
                <a:latin typeface="Lucida Sans Unicode" pitchFamily="34" charset="0"/>
              </a:endParaRPr>
            </a:p>
            <a:p>
              <a:r>
                <a:rPr lang="ja-JP" sz="1200" b="1">
                  <a:solidFill>
                    <a:schemeClr val="bg1"/>
                  </a:solidFill>
                  <a:latin typeface="Lucida Sans Unicode" pitchFamily="34" charset="0"/>
                </a:rPr>
                <a:t>合わせた</a:t>
              </a:r>
              <a:r>
                <a:rPr lang="ja-JP" sz="1200" b="1">
                  <a:solidFill>
                    <a:schemeClr val="bg1"/>
                  </a:solidFill>
                  <a:latin typeface="Lucida Grande"/>
                </a:rPr>
                <a:t>行動</a:t>
              </a:r>
              <a:endParaRPr lang="ja-JP" sz="1400"/>
            </a:p>
          </p:txBody>
        </p:sp>
      </p:grpSp>
      <p:sp>
        <p:nvSpPr>
          <p:cNvPr id="4101" name="タイトル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867775" cy="571500"/>
          </a:xfrm>
        </p:spPr>
        <p:txBody>
          <a:bodyPr>
            <a:noAutofit/>
          </a:bodyPr>
          <a:lstStyle/>
          <a:p>
            <a:pPr algn="l" eaLnBrk="1" hangingPunct="1"/>
            <a:r>
              <a:rPr lang="ja-JP" altLang="en-US" sz="3200" dirty="0" smtClean="0">
                <a:latin typeface="HGP創英角ｺﾞｼｯｸUB" pitchFamily="50" charset="-128"/>
                <a:ea typeface="HGP創英角ｺﾞｼｯｸUB" pitchFamily="50" charset="-128"/>
              </a:rPr>
              <a:t>マルチエージェント・シミュレーション</a:t>
            </a:r>
            <a:r>
              <a:rPr lang="en-US" altLang="ja-JP" sz="3200" dirty="0" smtClean="0">
                <a:latin typeface="HGP創英角ｺﾞｼｯｸUB" pitchFamily="50" charset="-128"/>
                <a:ea typeface="HGP創英角ｺﾞｼｯｸUB" pitchFamily="50" charset="-128"/>
              </a:rPr>
              <a:t>(MAS)</a:t>
            </a:r>
            <a:r>
              <a:rPr lang="ja-JP" altLang="en-US" sz="3200" dirty="0" smtClean="0">
                <a:latin typeface="HGP創英角ｺﾞｼｯｸUB" pitchFamily="50" charset="-128"/>
                <a:ea typeface="HGP創英角ｺﾞｼｯｸUB" pitchFamily="50" charset="-128"/>
              </a:rPr>
              <a:t>とは</a:t>
            </a:r>
          </a:p>
        </p:txBody>
      </p:sp>
      <p:sp>
        <p:nvSpPr>
          <p:cNvPr id="4102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1438" y="6530975"/>
            <a:ext cx="2133600" cy="255588"/>
          </a:xfrm>
          <a:noFill/>
        </p:spPr>
        <p:txBody>
          <a:bodyPr/>
          <a:lstStyle/>
          <a:p>
            <a:pPr algn="l"/>
            <a:fld id="{C1C3F2FC-D118-41A4-B843-837DF8D28166}" type="slidenum">
              <a:rPr lang="ja-JP" altLang="en-US" smtClean="0">
                <a:latin typeface="Arial" pitchFamily="34" charset="0"/>
              </a:rPr>
              <a:pPr algn="l"/>
              <a:t>6</a:t>
            </a:fld>
            <a:endParaRPr lang="ja-JP" altLang="en-US" smtClean="0">
              <a:latin typeface="Arial" pitchFamily="34" charset="0"/>
            </a:endParaRPr>
          </a:p>
        </p:txBody>
      </p:sp>
      <p:grpSp>
        <p:nvGrpSpPr>
          <p:cNvPr id="30" name="グループ化 18"/>
          <p:cNvGrpSpPr>
            <a:grpSpLocks/>
          </p:cNvGrpSpPr>
          <p:nvPr/>
        </p:nvGrpSpPr>
        <p:grpSpPr bwMode="auto">
          <a:xfrm>
            <a:off x="107504" y="1347639"/>
            <a:ext cx="8050212" cy="2513409"/>
            <a:chOff x="477838" y="2424113"/>
            <a:chExt cx="11715750" cy="4438990"/>
          </a:xfrm>
        </p:grpSpPr>
        <p:sp>
          <p:nvSpPr>
            <p:cNvPr id="4115" name="Rectangle 102"/>
            <p:cNvSpPr>
              <a:spLocks/>
            </p:cNvSpPr>
            <p:nvPr/>
          </p:nvSpPr>
          <p:spPr bwMode="auto">
            <a:xfrm>
              <a:off x="477838" y="5627915"/>
              <a:ext cx="6965729" cy="12351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/>
              <a:r>
                <a:rPr lang="ja-JP" dirty="0">
                  <a:solidFill>
                    <a:srgbClr val="D90B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社会はこれらが複雑に絡み合って</a:t>
              </a:r>
              <a:r>
                <a:rPr lang="ja-JP" altLang="en-US" dirty="0">
                  <a:solidFill>
                    <a:srgbClr val="D90B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構成</a:t>
              </a:r>
              <a:r>
                <a:rPr lang="ja-JP" altLang="en-US" dirty="0" smtClean="0">
                  <a:solidFill>
                    <a:srgbClr val="D90B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される</a:t>
              </a:r>
              <a:endParaRPr lang="en-US" altLang="ja-JP" dirty="0" smtClean="0">
                <a:solidFill>
                  <a:srgbClr val="D90B00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4116" name="Rectangle 107"/>
            <p:cNvSpPr>
              <a:spLocks/>
            </p:cNvSpPr>
            <p:nvPr/>
          </p:nvSpPr>
          <p:spPr bwMode="auto">
            <a:xfrm>
              <a:off x="477838" y="2424113"/>
              <a:ext cx="11715750" cy="652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ja-JP" altLang="en-US" sz="2400" dirty="0" smtClean="0">
                  <a:solidFill>
                    <a:srgbClr val="343434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個々の「エージェント」の振る舞いを定義</a:t>
              </a:r>
              <a:endParaRPr lang="ja-JP" altLang="ja-JP" sz="800" dirty="0"/>
            </a:p>
          </p:txBody>
        </p:sp>
        <p:sp>
          <p:nvSpPr>
            <p:cNvPr id="1036" name="Rectangle 109"/>
            <p:cNvSpPr>
              <a:spLocks/>
            </p:cNvSpPr>
            <p:nvPr/>
          </p:nvSpPr>
          <p:spPr bwMode="auto">
            <a:xfrm>
              <a:off x="728131" y="3164295"/>
              <a:ext cx="8947183" cy="152241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0" rIns="125249" bIns="0">
              <a:spAutoFit/>
            </a:bodyPr>
            <a:lstStyle/>
            <a:p>
              <a:pPr>
                <a:defRPr/>
              </a:pPr>
              <a:r>
                <a:rPr lang="en-US" altLang="ja-JP" sz="1400" b="1" dirty="0">
                  <a:latin typeface="AR P丸ゴシック体M" charset="-128"/>
                  <a:ea typeface="AR P丸ゴシック体M" charset="-128"/>
                </a:rPr>
                <a:t>【</a:t>
              </a:r>
              <a:r>
                <a:rPr lang="ja-JP" sz="1400" b="1" dirty="0">
                  <a:latin typeface="AR P丸ゴシック体M" charset="-128"/>
                  <a:ea typeface="AR P丸ゴシック体M" charset="-128"/>
                </a:rPr>
                <a:t>情報の局所性</a:t>
              </a:r>
              <a:r>
                <a:rPr lang="en-US" altLang="ja-JP" sz="1400" b="1" dirty="0">
                  <a:latin typeface="AR P丸ゴシック体M" charset="-128"/>
                  <a:ea typeface="AR P丸ゴシック体M" charset="-128"/>
                </a:rPr>
                <a:t>】 </a:t>
              </a:r>
              <a:r>
                <a:rPr lang="ja-JP" sz="1400" dirty="0">
                  <a:latin typeface="AR P丸ゴシック体M" charset="-128"/>
                  <a:ea typeface="AR P丸ゴシック体M" charset="-128"/>
                </a:rPr>
                <a:t>人は認知可能な周囲の状況に合わせて行動</a:t>
              </a:r>
              <a:r>
                <a:rPr lang="ja-JP" altLang="en-US" sz="1400" dirty="0">
                  <a:latin typeface="AR P丸ゴシック体M" charset="-128"/>
                  <a:ea typeface="AR P丸ゴシック体M" charset="-128"/>
                </a:rPr>
                <a:t>する</a:t>
              </a:r>
              <a:endParaRPr lang="ja-JP" sz="2400" dirty="0">
                <a:latin typeface="AR P丸ゴシック体M" charset="-128"/>
                <a:ea typeface="AR P丸ゴシック体M" charset="-128"/>
              </a:endParaRPr>
            </a:p>
            <a:p>
              <a:pPr>
                <a:defRPr/>
              </a:pPr>
              <a:r>
                <a:rPr lang="en-US" altLang="ja-JP" sz="1400" b="1" dirty="0">
                  <a:latin typeface="AR P丸ゴシック体M" charset="-128"/>
                  <a:ea typeface="AR P丸ゴシック体M" charset="-128"/>
                </a:rPr>
                <a:t>【</a:t>
              </a:r>
              <a:r>
                <a:rPr lang="ja-JP" sz="1400" b="1" dirty="0">
                  <a:latin typeface="AR P丸ゴシック体M" charset="-128"/>
                  <a:ea typeface="AR P丸ゴシック体M" charset="-128"/>
                </a:rPr>
                <a:t>限定合理性</a:t>
              </a:r>
              <a:r>
                <a:rPr lang="en-US" altLang="ja-JP" sz="1400" b="1" dirty="0">
                  <a:latin typeface="AR P丸ゴシック体M" charset="-128"/>
                  <a:ea typeface="AR P丸ゴシック体M" charset="-128"/>
                </a:rPr>
                <a:t>】</a:t>
              </a:r>
              <a:r>
                <a:rPr lang="en-US" altLang="ja-JP" sz="1400" dirty="0">
                  <a:latin typeface="AR P丸ゴシック体M" charset="-128"/>
                  <a:ea typeface="AR P丸ゴシック体M" charset="-128"/>
                </a:rPr>
                <a:t> </a:t>
              </a:r>
              <a:r>
                <a:rPr lang="ja-JP" sz="1400" dirty="0">
                  <a:latin typeface="AR P丸ゴシック体M" charset="-128"/>
                  <a:ea typeface="AR P丸ゴシック体M" charset="-128"/>
                </a:rPr>
                <a:t>各個人は限定的な情報をもとに、個人に最適な行動をする</a:t>
              </a:r>
              <a:endParaRPr lang="ja-JP" sz="2400" dirty="0">
                <a:latin typeface="AR P丸ゴシック体M" charset="-128"/>
                <a:ea typeface="AR P丸ゴシック体M" charset="-128"/>
              </a:endParaRPr>
            </a:p>
            <a:p>
              <a:pPr>
                <a:defRPr/>
              </a:pPr>
              <a:r>
                <a:rPr lang="en-US" altLang="ja-JP" sz="1400" b="1" dirty="0">
                  <a:latin typeface="AR P丸ゴシック体M" charset="-128"/>
                  <a:ea typeface="AR P丸ゴシック体M" charset="-128"/>
                </a:rPr>
                <a:t>【</a:t>
              </a:r>
              <a:r>
                <a:rPr lang="ja-JP" sz="1400" b="1" dirty="0">
                  <a:latin typeface="AR P丸ゴシック体M" charset="-128"/>
                  <a:ea typeface="AR P丸ゴシック体M" charset="-128"/>
                </a:rPr>
                <a:t>個々の相互作用</a:t>
              </a:r>
              <a:r>
                <a:rPr lang="en-US" altLang="ja-JP" sz="1400" b="1" dirty="0">
                  <a:latin typeface="AR P丸ゴシック体M" charset="-128"/>
                  <a:ea typeface="AR P丸ゴシック体M" charset="-128"/>
                </a:rPr>
                <a:t>】 </a:t>
              </a:r>
              <a:r>
                <a:rPr lang="ja-JP" sz="1400" dirty="0">
                  <a:latin typeface="AR P丸ゴシック体M" charset="-128"/>
                  <a:ea typeface="AR P丸ゴシック体M" charset="-128"/>
                </a:rPr>
                <a:t>個々の行動が互いに影響を与えている</a:t>
              </a:r>
            </a:p>
            <a:p>
              <a:pPr>
                <a:defRPr/>
              </a:pPr>
              <a:r>
                <a:rPr lang="en-US" altLang="ja-JP" sz="1400" b="1" dirty="0">
                  <a:latin typeface="AR P丸ゴシック体M" charset="-128"/>
                  <a:ea typeface="AR P丸ゴシック体M" charset="-128"/>
                </a:rPr>
                <a:t>【</a:t>
              </a:r>
              <a:r>
                <a:rPr lang="ja-JP" sz="1400" b="1" dirty="0">
                  <a:latin typeface="AR P丸ゴシック体M" charset="-128"/>
                  <a:ea typeface="AR P丸ゴシック体M" charset="-128"/>
                </a:rPr>
                <a:t>多様性</a:t>
              </a:r>
              <a:r>
                <a:rPr lang="en-US" altLang="ja-JP" sz="1400" b="1" dirty="0">
                  <a:latin typeface="AR P丸ゴシック体M" charset="-128"/>
                  <a:ea typeface="AR P丸ゴシック体M" charset="-128"/>
                </a:rPr>
                <a:t>】 </a:t>
              </a:r>
              <a:r>
                <a:rPr lang="ja-JP" sz="1400" dirty="0">
                  <a:latin typeface="AR P丸ゴシック体M" charset="-128"/>
                  <a:ea typeface="AR P丸ゴシック体M" charset="-128"/>
                </a:rPr>
                <a:t>人によって価値観や行動規範が異なる</a:t>
              </a:r>
              <a:endParaRPr lang="ja-JP" sz="1050" dirty="0"/>
            </a:p>
          </p:txBody>
        </p:sp>
        <p:sp>
          <p:nvSpPr>
            <p:cNvPr id="4118" name="二等辺三角形 209"/>
            <p:cNvSpPr>
              <a:spLocks noChangeArrowheads="1"/>
            </p:cNvSpPr>
            <p:nvPr/>
          </p:nvSpPr>
          <p:spPr bwMode="auto">
            <a:xfrm flipV="1">
              <a:off x="2037330" y="4939219"/>
              <a:ext cx="3286124" cy="428626"/>
            </a:xfrm>
            <a:prstGeom prst="triangle">
              <a:avLst>
                <a:gd name="adj" fmla="val 50000"/>
              </a:avLst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ja-JP" sz="1200"/>
            </a:p>
          </p:txBody>
        </p:sp>
      </p:grpSp>
      <p:pic>
        <p:nvPicPr>
          <p:cNvPr id="4105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8606" y="1999262"/>
            <a:ext cx="1285875" cy="500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107" name="Rectangle 108"/>
          <p:cNvSpPr>
            <a:spLocks/>
          </p:cNvSpPr>
          <p:nvPr/>
        </p:nvSpPr>
        <p:spPr bwMode="auto">
          <a:xfrm>
            <a:off x="1566427" y="4078233"/>
            <a:ext cx="5364912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ja-JP" altLang="en-US" sz="2800" dirty="0">
                <a:solidFill>
                  <a:srgbClr val="343434"/>
                </a:solidFill>
                <a:latin typeface="HGP創英角ｺﾞｼｯｸUB" pitchFamily="50" charset="-128"/>
                <a:ea typeface="HGP創英角ｺﾞｼｯｸUB" pitchFamily="50" charset="-128"/>
              </a:rPr>
              <a:t>ＭＡＳ</a:t>
            </a:r>
            <a:r>
              <a:rPr lang="en-US" altLang="ja-JP" dirty="0">
                <a:solidFill>
                  <a:srgbClr val="343434"/>
                </a:solidFill>
                <a:latin typeface="HGP創英角ｺﾞｼｯｸUB" pitchFamily="50" charset="-128"/>
                <a:ea typeface="HGP創英角ｺﾞｼｯｸUB" pitchFamily="50" charset="-128"/>
              </a:rPr>
              <a:t>(Multi Agent Simulation)</a:t>
            </a:r>
            <a:r>
              <a:rPr lang="ja-JP" altLang="en-US" sz="2800" dirty="0">
                <a:solidFill>
                  <a:srgbClr val="343434"/>
                </a:solidFill>
                <a:latin typeface="HGP創英角ｺﾞｼｯｸUB" pitchFamily="50" charset="-128"/>
                <a:ea typeface="HGP創英角ｺﾞｼｯｸUB" pitchFamily="50" charset="-128"/>
              </a:rPr>
              <a:t>の</a:t>
            </a:r>
            <a:r>
              <a:rPr lang="ja-JP" sz="2800" dirty="0">
                <a:solidFill>
                  <a:srgbClr val="343434"/>
                </a:solidFill>
                <a:latin typeface="HGP創英角ｺﾞｼｯｸUB" pitchFamily="50" charset="-128"/>
                <a:ea typeface="HGP創英角ｺﾞｼｯｸUB" pitchFamily="50" charset="-128"/>
              </a:rPr>
              <a:t>アプローチ</a:t>
            </a:r>
            <a:endParaRPr lang="ja-JP" sz="900" dirty="0"/>
          </a:p>
        </p:txBody>
      </p:sp>
      <p:sp>
        <p:nvSpPr>
          <p:cNvPr id="139" name="正方形/長方形 199"/>
          <p:cNvSpPr/>
          <p:nvPr/>
        </p:nvSpPr>
        <p:spPr bwMode="auto">
          <a:xfrm>
            <a:off x="2646547" y="5666783"/>
            <a:ext cx="4649631" cy="4985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ja-JP" sz="1400" b="1" dirty="0">
                <a:solidFill>
                  <a:srgbClr val="262626"/>
                </a:solidFill>
                <a:latin typeface="AR P丸ゴシック体M" charset="-128"/>
                <a:ea typeface="AR P丸ゴシック体M" charset="-128"/>
              </a:rPr>
              <a:t>個々の</a:t>
            </a:r>
            <a:r>
              <a:rPr lang="ja-JP" altLang="en-US" sz="1400" b="1" dirty="0">
                <a:solidFill>
                  <a:srgbClr val="262626"/>
                </a:solidFill>
                <a:latin typeface="AR P丸ゴシック体M" charset="-128"/>
                <a:ea typeface="AR P丸ゴシック体M" charset="-128"/>
              </a:rPr>
              <a:t>エージェント</a:t>
            </a:r>
            <a:r>
              <a:rPr lang="ja-JP" sz="1400" b="1" dirty="0">
                <a:solidFill>
                  <a:srgbClr val="262626"/>
                </a:solidFill>
                <a:latin typeface="AR P丸ゴシック体M" charset="-128"/>
                <a:ea typeface="AR P丸ゴシック体M" charset="-128"/>
              </a:rPr>
              <a:t>相互作用による社会現象を再現し、ある原因に対する影響を評価</a:t>
            </a:r>
            <a:endParaRPr lang="ja-JP" sz="1000" dirty="0"/>
          </a:p>
        </p:txBody>
      </p:sp>
      <p:sp>
        <p:nvSpPr>
          <p:cNvPr id="140" name="正方形/長方形 201"/>
          <p:cNvSpPr/>
          <p:nvPr/>
        </p:nvSpPr>
        <p:spPr bwMode="auto">
          <a:xfrm>
            <a:off x="2686335" y="4521321"/>
            <a:ext cx="4571666" cy="4089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ja-JP" sz="1600" b="1" dirty="0">
                <a:solidFill>
                  <a:srgbClr val="262626"/>
                </a:solidFill>
                <a:latin typeface="AR P丸ゴシック体M" charset="-128"/>
                <a:ea typeface="AR P丸ゴシック体M" charset="-128"/>
              </a:rPr>
              <a:t>コンピュータのなかに人工社会を構築</a:t>
            </a:r>
            <a:endParaRPr lang="en-US" altLang="ja-JP" sz="1600" b="1" dirty="0">
              <a:solidFill>
                <a:srgbClr val="262626"/>
              </a:solidFill>
              <a:latin typeface="AR P丸ゴシック体M" charset="-128"/>
              <a:ea typeface="AR P丸ゴシック体M" charset="-128"/>
            </a:endParaRPr>
          </a:p>
        </p:txBody>
      </p:sp>
      <p:sp>
        <p:nvSpPr>
          <p:cNvPr id="141" name="二等辺三角形 202"/>
          <p:cNvSpPr/>
          <p:nvPr/>
        </p:nvSpPr>
        <p:spPr bwMode="auto">
          <a:xfrm flipV="1">
            <a:off x="3867429" y="5061511"/>
            <a:ext cx="2000190" cy="380723"/>
          </a:xfrm>
          <a:prstGeom prst="triangl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ja-JP" altLang="ja-JP" sz="1000">
              <a:solidFill>
                <a:schemeClr val="tx1"/>
              </a:solidFill>
            </a:endParaRPr>
          </a:p>
        </p:txBody>
      </p:sp>
      <p:sp>
        <p:nvSpPr>
          <p:cNvPr id="1131" name="正方形/長方形 204"/>
          <p:cNvSpPr>
            <a:spLocks noChangeArrowheads="1"/>
          </p:cNvSpPr>
          <p:nvPr/>
        </p:nvSpPr>
        <p:spPr bwMode="auto">
          <a:xfrm>
            <a:off x="5419213" y="5310300"/>
            <a:ext cx="2681179" cy="2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sz="1200" b="1" dirty="0">
                <a:solidFill>
                  <a:srgbClr val="1A1A1A"/>
                </a:solidFill>
                <a:latin typeface="AR P丸ゴシック体M" charset="-128"/>
                <a:ea typeface="AR P丸ゴシック体M" charset="-128"/>
              </a:rPr>
              <a:t>人工社会</a:t>
            </a:r>
            <a:r>
              <a:rPr lang="ja-JP" altLang="en-US" sz="1200" b="1" dirty="0">
                <a:solidFill>
                  <a:srgbClr val="1A1A1A"/>
                </a:solidFill>
                <a:latin typeface="AR P丸ゴシック体M" charset="-128"/>
                <a:ea typeface="AR P丸ゴシック体M" charset="-128"/>
              </a:rPr>
              <a:t>全体</a:t>
            </a:r>
            <a:r>
              <a:rPr lang="ja-JP" sz="1200" b="1" dirty="0">
                <a:solidFill>
                  <a:srgbClr val="1A1A1A"/>
                </a:solidFill>
                <a:latin typeface="AR P丸ゴシック体M" charset="-128"/>
                <a:ea typeface="AR P丸ゴシック体M" charset="-128"/>
              </a:rPr>
              <a:t>の振る舞いを観察・評価</a:t>
            </a:r>
            <a:endParaRPr lang="ja-JP" sz="1050" b="1" dirty="0"/>
          </a:p>
        </p:txBody>
      </p:sp>
      <p:sp>
        <p:nvSpPr>
          <p:cNvPr id="1077" name="Rectangle 105"/>
          <p:cNvSpPr>
            <a:spLocks/>
          </p:cNvSpPr>
          <p:nvPr/>
        </p:nvSpPr>
        <p:spPr bwMode="auto">
          <a:xfrm>
            <a:off x="5890063" y="1222756"/>
            <a:ext cx="1714500" cy="8080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ja-JP" sz="1200" dirty="0">
                <a:latin typeface="AR P丸ゴシック体M" charset="-128"/>
                <a:ea typeface="AR P丸ゴシック体M" charset="-128"/>
              </a:rPr>
              <a:t>交通渋滞</a:t>
            </a:r>
          </a:p>
          <a:p>
            <a:pPr algn="ctr">
              <a:defRPr/>
            </a:pPr>
            <a:r>
              <a:rPr lang="ja-JP" sz="1200" dirty="0">
                <a:latin typeface="AR P丸ゴシック体M" charset="-128"/>
                <a:ea typeface="AR P丸ゴシック体M" charset="-128"/>
              </a:rPr>
              <a:t>流行・クチコミ</a:t>
            </a:r>
          </a:p>
          <a:p>
            <a:pPr algn="ctr">
              <a:defRPr/>
            </a:pPr>
            <a:r>
              <a:rPr lang="ja-JP" sz="1200" dirty="0">
                <a:latin typeface="AR P丸ゴシック体M" charset="-128"/>
                <a:ea typeface="AR P丸ゴシック体M" charset="-128"/>
              </a:rPr>
              <a:t>混雑によるパニック</a:t>
            </a:r>
          </a:p>
          <a:p>
            <a:pPr algn="ctr">
              <a:defRPr/>
            </a:pPr>
            <a:r>
              <a:rPr lang="ja-JP" altLang="en-US" sz="1200" dirty="0">
                <a:latin typeface="AR P丸ゴシック体M" charset="-128"/>
                <a:ea typeface="AR P丸ゴシック体M" charset="-128"/>
              </a:rPr>
              <a:t>株価　</a:t>
            </a:r>
            <a:r>
              <a:rPr lang="en-US" altLang="ja-JP" sz="1200" dirty="0">
                <a:latin typeface="AR P丸ゴシック体M" charset="-128"/>
                <a:ea typeface="AR P丸ゴシック体M" charset="-128"/>
              </a:rPr>
              <a:t>etc..</a:t>
            </a:r>
            <a:endParaRPr lang="ja-JP" altLang="ja-JP" sz="1000" dirty="0"/>
          </a:p>
        </p:txBody>
      </p:sp>
      <p:sp>
        <p:nvSpPr>
          <p:cNvPr id="95" name="フッター プレースホルダ 9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2011 KOZO KEIKAKU ENGINEERING Inc. All Rights Reserved. </a:t>
            </a:r>
            <a:endParaRPr lang="en-US" altLang="ja-JP" dirty="0" smtClean="0">
              <a:solidFill>
                <a:schemeClr val="tx1">
                  <a:lumMod val="75000"/>
                  <a:lumOff val="25000"/>
                </a:schemeClr>
              </a:solidFill>
              <a:ea typeface="Osaka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704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  <a:endParaRPr lang="en-US" altLang="ja-JP" dirty="0" smtClean="0">
              <a:solidFill>
                <a:schemeClr val="tx1">
                  <a:lumMod val="75000"/>
                  <a:lumOff val="25000"/>
                </a:schemeClr>
              </a:solidFill>
              <a:ea typeface="Osaka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>
          <a:xfrm>
            <a:off x="107504" y="188640"/>
            <a:ext cx="8928992" cy="648072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モデル化とシミュレーションの流れ</a:t>
            </a:r>
            <a:endParaRPr lang="ja-JP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" t="59600" r="1149" b="13967"/>
          <a:stretch/>
        </p:blipFill>
        <p:spPr bwMode="auto">
          <a:xfrm>
            <a:off x="1" y="1672267"/>
            <a:ext cx="9144000" cy="163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U ターン矢印 7"/>
          <p:cNvSpPr/>
          <p:nvPr/>
        </p:nvSpPr>
        <p:spPr bwMode="auto">
          <a:xfrm flipH="1" flipV="1">
            <a:off x="3419872" y="3429000"/>
            <a:ext cx="4896544" cy="113022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chemeClr val="bg2"/>
          </a:solidFill>
          <a:ln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36000" tIns="18000" rIns="36000" bIns="18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dirty="0" smtClean="0">
              <a:solidFill>
                <a:schemeClr val="tx1"/>
              </a:solidFill>
              <a:latin typeface="Lucida Sans Unicode" pitchFamily="34" charset="0"/>
              <a:ea typeface="MS UI Gothic" pitchFamily="50" charset="-128"/>
            </a:endParaRPr>
          </a:p>
        </p:txBody>
      </p:sp>
      <p:sp>
        <p:nvSpPr>
          <p:cNvPr id="9" name="角丸四角形 8"/>
          <p:cNvSpPr/>
          <p:nvPr/>
        </p:nvSpPr>
        <p:spPr bwMode="auto">
          <a:xfrm>
            <a:off x="4860032" y="3994110"/>
            <a:ext cx="2520280" cy="73103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36000" tIns="18000" rIns="36000" bIns="18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dirty="0">
                <a:latin typeface="Lucida Sans Unicode" pitchFamily="34" charset="0"/>
                <a:ea typeface="MS UI Gothic" pitchFamily="50" charset="-128"/>
              </a:rPr>
              <a:t>モデル化</a:t>
            </a:r>
            <a:r>
              <a:rPr lang="ja-JP" altLang="en-US" dirty="0" smtClean="0">
                <a:latin typeface="Lucida Sans Unicode" pitchFamily="34" charset="0"/>
                <a:ea typeface="MS UI Gothic" pitchFamily="50" charset="-128"/>
              </a:rPr>
              <a:t>が適切か？</a:t>
            </a:r>
            <a:endParaRPr lang="en-US" altLang="ja-JP" dirty="0" smtClean="0">
              <a:latin typeface="Lucida Sans Unicode" pitchFamily="34" charset="0"/>
              <a:ea typeface="MS UI Gothic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dirty="0" smtClean="0">
                <a:latin typeface="Lucida Sans Unicode" pitchFamily="34" charset="0"/>
                <a:ea typeface="MS UI Gothic" pitchFamily="50" charset="-128"/>
              </a:rPr>
              <a:t>仮説が正しいか？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551584" y="1844824"/>
            <a:ext cx="2088232" cy="57392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①目的設定・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モデル化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4754116" y="2041798"/>
            <a:ext cx="2088232" cy="396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②シミュレーション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7209953" y="2041798"/>
            <a:ext cx="1863824" cy="396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③結果の検証</a:t>
            </a:r>
            <a:endParaRPr kumimoji="1" lang="ja-JP" altLang="en-US" dirty="0"/>
          </a:p>
        </p:txBody>
      </p:sp>
      <p:sp>
        <p:nvSpPr>
          <p:cNvPr id="16" name="角丸四角形吹き出し 15"/>
          <p:cNvSpPr/>
          <p:nvPr/>
        </p:nvSpPr>
        <p:spPr bwMode="auto">
          <a:xfrm>
            <a:off x="3354472" y="980728"/>
            <a:ext cx="5393991" cy="522064"/>
          </a:xfrm>
          <a:prstGeom prst="wedgeRoundRectCallout">
            <a:avLst>
              <a:gd name="adj1" fmla="val -19466"/>
              <a:gd name="adj2" fmla="val 127942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36000" tIns="18000" rIns="36000" bIns="180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dirty="0" smtClean="0">
                <a:latin typeface="Lucida Sans Unicode" pitchFamily="34" charset="0"/>
                <a:ea typeface="MS UI Gothic" pitchFamily="50" charset="-128"/>
              </a:rPr>
              <a:t>●シミュレーションモデル作成⇒プログラミング講習で解説</a:t>
            </a:r>
            <a:endParaRPr kumimoji="1" lang="ja-JP" altLang="en-US" dirty="0" smtClean="0">
              <a:latin typeface="Lucida Sans Unicode" pitchFamily="34" charset="0"/>
              <a:ea typeface="MS UI Gothic" pitchFamily="50" charset="-128"/>
            </a:endParaRPr>
          </a:p>
        </p:txBody>
      </p:sp>
      <p:sp>
        <p:nvSpPr>
          <p:cNvPr id="12" name="角丸四角形吹き出し 11"/>
          <p:cNvSpPr/>
          <p:nvPr/>
        </p:nvSpPr>
        <p:spPr bwMode="auto">
          <a:xfrm>
            <a:off x="251520" y="3933056"/>
            <a:ext cx="2520280" cy="576064"/>
          </a:xfrm>
          <a:prstGeom prst="wedgeRoundRectCallout">
            <a:avLst>
              <a:gd name="adj1" fmla="val 54686"/>
              <a:gd name="adj2" fmla="val -180241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36000" tIns="18000" rIns="36000" bIns="1800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sz="2800" dirty="0" smtClean="0">
                <a:solidFill>
                  <a:srgbClr val="FF0000"/>
                </a:solidFill>
                <a:latin typeface="Lucida Sans Unicode" pitchFamily="34" charset="0"/>
                <a:ea typeface="MS UI Gothic" pitchFamily="50" charset="-128"/>
              </a:rPr>
              <a:t>本講習で解説</a:t>
            </a:r>
          </a:p>
        </p:txBody>
      </p:sp>
    </p:spTree>
    <p:extLst>
      <p:ext uri="{BB962C8B-B14F-4D97-AF65-F5344CB8AC3E}">
        <p14:creationId xmlns:p14="http://schemas.microsoft.com/office/powerpoint/2010/main" val="331148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ja-JP" altLang="en-US" sz="5400" dirty="0">
                <a:latin typeface="HGS創英角ｺﾞｼｯｸUB"/>
                <a:ea typeface="HGS創英角ｺﾞｼｯｸUB"/>
                <a:cs typeface="HGS創英角ｺﾞｼｯｸUB"/>
              </a:rPr>
              <a:t>目的</a:t>
            </a:r>
            <a:r>
              <a:rPr kumimoji="1" lang="ja-JP" altLang="en-US" sz="5400" dirty="0" smtClean="0">
                <a:latin typeface="HGS創英角ｺﾞｼｯｸUB"/>
                <a:ea typeface="HGS創英角ｺﾞｼｯｸUB"/>
                <a:cs typeface="HGS創英角ｺﾞｼｯｸUB"/>
              </a:rPr>
              <a:t>設定</a:t>
            </a:r>
            <a:endParaRPr kumimoji="1" lang="ja-JP" altLang="en-US" sz="5400" dirty="0"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1560" y="908720"/>
            <a:ext cx="7488832" cy="5328592"/>
          </a:xfrm>
        </p:spPr>
        <p:txBody>
          <a:bodyPr>
            <a:normAutofit/>
          </a:bodyPr>
          <a:lstStyle/>
          <a:p>
            <a:r>
              <a:rPr lang="ja-JP" altLang="en-US" sz="2800" dirty="0" smtClean="0"/>
              <a:t>分析対象</a:t>
            </a:r>
            <a:endParaRPr lang="en-US" altLang="ja-JP" sz="2800" dirty="0" smtClean="0"/>
          </a:p>
          <a:p>
            <a:endParaRPr kumimoji="1" lang="en-US" altLang="ja-JP" sz="2800" dirty="0"/>
          </a:p>
          <a:p>
            <a:endParaRPr lang="en-US" altLang="ja-JP" sz="2800" dirty="0" smtClean="0"/>
          </a:p>
          <a:p>
            <a:r>
              <a:rPr kumimoji="1" lang="ja-JP" altLang="en-US" sz="2800" dirty="0" smtClean="0"/>
              <a:t>課題</a:t>
            </a:r>
            <a:endParaRPr kumimoji="1" lang="en-US" altLang="ja-JP" sz="2800" dirty="0" smtClean="0"/>
          </a:p>
          <a:p>
            <a:endParaRPr lang="en-US" altLang="ja-JP" sz="2800" dirty="0"/>
          </a:p>
          <a:p>
            <a:endParaRPr kumimoji="1" lang="en-US" altLang="ja-JP" sz="2800" dirty="0" smtClean="0"/>
          </a:p>
          <a:p>
            <a:r>
              <a:rPr lang="ja-JP" altLang="en-US" sz="2800" dirty="0" smtClean="0"/>
              <a:t>課題に対する仮説</a:t>
            </a:r>
          </a:p>
          <a:p>
            <a:pPr marL="0" indent="0">
              <a:buNone/>
            </a:pPr>
            <a:endParaRPr kumimoji="1" lang="en-US" altLang="ja-JP" sz="2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899592" y="1412776"/>
            <a:ext cx="7560840" cy="8640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dirty="0" smtClean="0"/>
              <a:t>シミュレーション対象</a:t>
            </a:r>
            <a:endParaRPr kumimoji="1" lang="ja-JP" altLang="en-US" sz="3200" dirty="0"/>
          </a:p>
        </p:txBody>
      </p:sp>
      <p:sp>
        <p:nvSpPr>
          <p:cNvPr id="7" name="角丸四角形 6"/>
          <p:cNvSpPr/>
          <p:nvPr/>
        </p:nvSpPr>
        <p:spPr>
          <a:xfrm>
            <a:off x="899592" y="2924944"/>
            <a:ext cx="7560840" cy="79208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dirty="0" smtClean="0"/>
              <a:t>問題点や不明・疑問点</a:t>
            </a:r>
            <a:endParaRPr kumimoji="1" lang="ja-JP" altLang="en-US" sz="2800" dirty="0"/>
          </a:p>
        </p:txBody>
      </p:sp>
      <p:sp>
        <p:nvSpPr>
          <p:cNvPr id="8" name="角丸四角形 7"/>
          <p:cNvSpPr/>
          <p:nvPr/>
        </p:nvSpPr>
        <p:spPr>
          <a:xfrm>
            <a:off x="971600" y="4509120"/>
            <a:ext cx="7560840" cy="129614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dirty="0"/>
              <a:t>解決</a:t>
            </a:r>
            <a:r>
              <a:rPr lang="ja-JP" altLang="en-US" sz="3200" dirty="0" smtClean="0"/>
              <a:t>策、原因など</a:t>
            </a:r>
            <a:endParaRPr lang="en-US" altLang="ja-JP" sz="3200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5536" y="5949280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dirty="0" smtClean="0">
                <a:solidFill>
                  <a:srgbClr val="FF0000"/>
                </a:solidFill>
              </a:rPr>
              <a:t>目的設定は慎重に、適切に行う必要がある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0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ja-JP" altLang="en-US" sz="4800" dirty="0" smtClean="0">
                <a:latin typeface="HGS創英角ｺﾞｼｯｸUB"/>
                <a:ea typeface="HGS創英角ｺﾞｼｯｸUB"/>
                <a:cs typeface="HGS創英角ｺﾞｼｯｸUB"/>
              </a:rPr>
              <a:t>モデル化</a:t>
            </a:r>
            <a:endParaRPr kumimoji="1" lang="ja-JP" altLang="en-US" sz="4800" dirty="0">
              <a:latin typeface="HGS創英角ｺﾞｼｯｸUB"/>
              <a:ea typeface="HGS創英角ｺﾞｼｯｸUB"/>
              <a:cs typeface="HGS創英角ｺﾞｼｯｸUB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Osaka" pitchFamily="50" charset="-128"/>
              </a:rPr>
              <a:t>Copyright © 2012 KOZO KEIKAKU ENGINEERING Inc. All Rights Reserved. 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DB56-3DBB-4D42-8D47-4EF56AB93C95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07504" y="1273984"/>
            <a:ext cx="8784976" cy="2062103"/>
          </a:xfrm>
          <a:prstGeom prst="rect">
            <a:avLst/>
          </a:prstGeom>
          <a:ln w="19050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ja-JP" altLang="en-US" sz="2800" dirty="0" smtClean="0"/>
              <a:t>現実の問題から、</a:t>
            </a:r>
            <a:r>
              <a:rPr lang="ja-JP" altLang="en-US" sz="3600" b="1" dirty="0" smtClean="0">
                <a:solidFill>
                  <a:srgbClr val="FF0000"/>
                </a:solidFill>
              </a:rPr>
              <a:t>目的の達成に必要な部分だけを抜き出して</a:t>
            </a:r>
            <a:r>
              <a:rPr lang="ja-JP" altLang="en-US" sz="3600" b="1" dirty="0">
                <a:solidFill>
                  <a:srgbClr val="FF0000"/>
                </a:solidFill>
              </a:rPr>
              <a:t>単純化</a:t>
            </a:r>
            <a:r>
              <a:rPr lang="ja-JP" altLang="en-US" sz="3600" b="1" dirty="0" smtClean="0">
                <a:solidFill>
                  <a:srgbClr val="FF0000"/>
                </a:solidFill>
              </a:rPr>
              <a:t>すること</a:t>
            </a:r>
            <a:r>
              <a:rPr lang="ja-JP" altLang="en-US" sz="2800" dirty="0" smtClean="0"/>
              <a:t>。目的を達成するために必要なアウトプットに対して、影響の大きい要因、無視しても十分な精度が得られる要因を整理すること。</a:t>
            </a:r>
            <a:endParaRPr lang="ja-JP" altLang="en-US" sz="28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01230" y="4099718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単純化</a:t>
            </a:r>
            <a:endParaRPr kumimoji="1" lang="ja-JP" altLang="en-US" sz="3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490292" y="4038163"/>
            <a:ext cx="5330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捨象：　</a:t>
            </a:r>
            <a:r>
              <a:rPr kumimoji="1" lang="ja-JP" altLang="en-US" sz="2400" dirty="0" smtClean="0"/>
              <a:t>影響の少ない要因を除く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抽象：　性質の似ている要因</a:t>
            </a:r>
            <a:r>
              <a:rPr kumimoji="1" lang="ja-JP" altLang="en-US" sz="2400" dirty="0" smtClean="0"/>
              <a:t>をまとめる</a:t>
            </a:r>
            <a:endParaRPr kumimoji="1" lang="en-US" altLang="ja-JP" sz="2400" dirty="0" smtClean="0"/>
          </a:p>
        </p:txBody>
      </p:sp>
      <p:sp>
        <p:nvSpPr>
          <p:cNvPr id="9" name="左中かっこ 8"/>
          <p:cNvSpPr/>
          <p:nvPr/>
        </p:nvSpPr>
        <p:spPr>
          <a:xfrm>
            <a:off x="3419872" y="4038163"/>
            <a:ext cx="144016" cy="707887"/>
          </a:xfrm>
          <a:prstGeom prst="leftBrace">
            <a:avLst>
              <a:gd name="adj1" fmla="val 11250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07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10151</TotalTime>
  <Words>1879</Words>
  <Application>Microsoft Office PowerPoint</Application>
  <PresentationFormat>画面に合わせる (4:3)</PresentationFormat>
  <Paragraphs>409</Paragraphs>
  <Slides>27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42" baseType="lpstr">
      <vt:lpstr>AR P丸ゴシック体M</vt:lpstr>
      <vt:lpstr>HGP創英角ｺﾞｼｯｸUB</vt:lpstr>
      <vt:lpstr>HGS創英角ｺﾞｼｯｸUB</vt:lpstr>
      <vt:lpstr>HG丸ｺﾞｼｯｸM-PRO</vt:lpstr>
      <vt:lpstr>Lucida Grande</vt:lpstr>
      <vt:lpstr>ＭＳ Ｐゴシック</vt:lpstr>
      <vt:lpstr>MS UI Gothic</vt:lpstr>
      <vt:lpstr>Osaka</vt:lpstr>
      <vt:lpstr>ヒラギノ角ゴ ProN W3</vt:lpstr>
      <vt:lpstr>Arial</vt:lpstr>
      <vt:lpstr>Calibri</vt:lpstr>
      <vt:lpstr>Lucida Sans Unicode</vt:lpstr>
      <vt:lpstr>Tahoma</vt:lpstr>
      <vt:lpstr>Wingdings</vt:lpstr>
      <vt:lpstr>Office テーマ</vt:lpstr>
      <vt:lpstr>モデリング講習</vt:lpstr>
      <vt:lpstr>シミュレーションとは</vt:lpstr>
      <vt:lpstr>シミュレーションとは</vt:lpstr>
      <vt:lpstr>シミュレーションの利用目的</vt:lpstr>
      <vt:lpstr>シミュレーションの注意点</vt:lpstr>
      <vt:lpstr>マルチエージェント・シミュレーション(MAS)とは</vt:lpstr>
      <vt:lpstr>PowerPoint プレゼンテーション</vt:lpstr>
      <vt:lpstr>目的設定</vt:lpstr>
      <vt:lpstr>モデル化</vt:lpstr>
      <vt:lpstr>モデル化の注意点</vt:lpstr>
      <vt:lpstr>PowerPoint プレゼンテーション</vt:lpstr>
      <vt:lpstr>目的設定</vt:lpstr>
      <vt:lpstr>目的設定（例）</vt:lpstr>
      <vt:lpstr>PowerPoint プレゼンテーション</vt:lpstr>
      <vt:lpstr>Mind Mapとは</vt:lpstr>
      <vt:lpstr>MindMapでモデル化を行う際に気を付けること</vt:lpstr>
      <vt:lpstr>空間設計</vt:lpstr>
      <vt:lpstr>自律的な要素 （登場人物）</vt:lpstr>
      <vt:lpstr>非自律的な要素</vt:lpstr>
      <vt:lpstr>自律的な要素の振舞い</vt:lpstr>
      <vt:lpstr>自律的な要素の初期値</vt:lpstr>
      <vt:lpstr>自律的な要素の初期値</vt:lpstr>
      <vt:lpstr>抽象化</vt:lpstr>
      <vt:lpstr>抽象化</vt:lpstr>
      <vt:lpstr>評価値</vt:lpstr>
      <vt:lpstr>シミュレーション・イメージ</vt:lpstr>
      <vt:lpstr>シナリオ設定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今後の展開</dc:title>
  <dc:creator>Toshikatsu Mori</dc:creator>
  <cp:lastModifiedBy>北上 靖大</cp:lastModifiedBy>
  <cp:revision>1571</cp:revision>
  <cp:lastPrinted>2018-10-12T12:02:07Z</cp:lastPrinted>
  <dcterms:created xsi:type="dcterms:W3CDTF">2010-03-04T02:11:35Z</dcterms:created>
  <dcterms:modified xsi:type="dcterms:W3CDTF">2018-11-28T09:55:41Z</dcterms:modified>
</cp:coreProperties>
</file>